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260" r:id="rId2"/>
    <p:sldId id="257" r:id="rId3"/>
    <p:sldId id="263" r:id="rId4"/>
    <p:sldId id="265" r:id="rId5"/>
    <p:sldId id="258" r:id="rId6"/>
    <p:sldId id="259" r:id="rId7"/>
    <p:sldId id="267" r:id="rId8"/>
    <p:sldId id="277" r:id="rId9"/>
    <p:sldId id="261" r:id="rId10"/>
    <p:sldId id="264" r:id="rId11"/>
    <p:sldId id="266" r:id="rId12"/>
    <p:sldId id="268" r:id="rId13"/>
    <p:sldId id="271" r:id="rId14"/>
    <p:sldId id="269" r:id="rId15"/>
    <p:sldId id="270" r:id="rId16"/>
    <p:sldId id="275" r:id="rId17"/>
    <p:sldId id="274" r:id="rId18"/>
    <p:sldId id="262" r:id="rId19"/>
    <p:sldId id="256" r:id="rId20"/>
    <p:sldId id="273" r:id="rId21"/>
    <p:sldId id="272" r:id="rId22"/>
    <p:sldId id="278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852"/>
    <p:restoredTop sz="95982"/>
  </p:normalViewPr>
  <p:slideViewPr>
    <p:cSldViewPr snapToGrid="0" showGuides="1">
      <p:cViewPr>
        <p:scale>
          <a:sx n="152" d="100"/>
          <a:sy n="152" d="100"/>
        </p:scale>
        <p:origin x="-1160" y="-6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C47B78-F32E-9342-8D83-D853785C664C}" type="datetimeFigureOut">
              <a:rPr lang="en-US" smtClean="0"/>
              <a:t>3/9/24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46638A-0CF2-5C48-B6FA-D3D6062515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7033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EF2BDB-0CF7-2349-A57E-21762E6C0F1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0196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75B1FF-003A-5643-99D3-CE75A7595F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868DE0-3F29-1360-5595-D67EF1A072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A5EEF5-ADF9-8988-7A2C-7C955CDBFB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CD2E4-10FD-024D-A6CE-709BDBB9CDF1}" type="datetimeFigureOut">
              <a:rPr lang="en-US" smtClean="0"/>
              <a:t>3/9/24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F8ABAC-EEB9-F5EA-DA2D-E134B3113F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DF9408-F849-F307-4033-29C641408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7677D-81CC-8542-88C6-20928F8A0F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6953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4C898-1F03-00CF-53EA-E6F1853EC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68AF0D0-BD9B-9B97-7A2E-5A84FC2925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DB9985-9597-68BE-89EC-6A489FC675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CD2E4-10FD-024D-A6CE-709BDBB9CDF1}" type="datetimeFigureOut">
              <a:rPr lang="en-US" smtClean="0"/>
              <a:t>3/9/24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B3A87C-0E28-F26A-9D9B-19ED4A175A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2BEB38-A88F-F1C5-CD7B-5FB80A228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7677D-81CC-8542-88C6-20928F8A0F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8416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CFCB6A5-D54F-DE79-8718-2DA973B252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D6D843B-EED6-82E2-2949-5BB414FBDE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093403-CD0B-683B-B155-1889032689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CD2E4-10FD-024D-A6CE-709BDBB9CDF1}" type="datetimeFigureOut">
              <a:rPr lang="en-US" smtClean="0"/>
              <a:t>3/9/24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057D25-03E5-485B-C112-1506FCCCC4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E580C3-380F-99BC-25CE-DC6EC77B1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7677D-81CC-8542-88C6-20928F8A0F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0462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10249-4776-0426-5E5C-003ABD058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27B7FD-EE1F-ED12-99EB-932D89BB71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877055-E2CA-466B-C718-6EBE201991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CD2E4-10FD-024D-A6CE-709BDBB9CDF1}" type="datetimeFigureOut">
              <a:rPr lang="en-US" smtClean="0"/>
              <a:t>3/9/24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E026EA-D56A-64C7-1376-91E7651D82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217ABA-75CC-2A9A-5C4B-9568511D1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7677D-81CC-8542-88C6-20928F8A0F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8098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74D94-5291-DC5D-436C-9EC1DAC23B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193D7D-D966-320C-D5F3-E32E0EF1B1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C7033F-6C4D-2686-0D30-7FA7748C98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CD2E4-10FD-024D-A6CE-709BDBB9CDF1}" type="datetimeFigureOut">
              <a:rPr lang="en-US" smtClean="0"/>
              <a:t>3/9/24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12C69F-D387-6614-ABDE-C834825477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F5F51C-39D6-D8CE-4A83-A648D43007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7677D-81CC-8542-88C6-20928F8A0F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6134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3B5C4E-F2A6-8486-04E0-766AEED45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C4CDAE-C5DC-BC8C-0980-1C06C4B1DA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979377-9168-26DA-2BAF-BCC09A5C9B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FE19B3-BCAC-643B-9B1D-0C2B2CCF6C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CD2E4-10FD-024D-A6CE-709BDBB9CDF1}" type="datetimeFigureOut">
              <a:rPr lang="en-US" smtClean="0"/>
              <a:t>3/9/24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300E7D-BCE8-D3E6-1D9F-2293818CA0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3B773D-97EE-BC4C-5D5A-DF87BD66D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7677D-81CC-8542-88C6-20928F8A0F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0209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5BF9BE-CDBD-1472-F08B-684F98BC49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B79F6D-DB06-ACC6-BE89-1445CEF523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88A720-8672-E836-CE87-7ED53B6B02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A81341C-F5EF-00ED-CC1F-98556EB68C5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9AA7CA3-51B6-4DF3-6A06-6F0317DC6FF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8277740-E5C8-AF61-75DE-135B168E40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CD2E4-10FD-024D-A6CE-709BDBB9CDF1}" type="datetimeFigureOut">
              <a:rPr lang="en-US" smtClean="0"/>
              <a:t>3/9/24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A006822-C18D-77DA-047B-19B76A2FB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93F9526-BF95-8FC3-FAE5-72C73258B1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7677D-81CC-8542-88C6-20928F8A0F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1669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80EFE1-BCBC-2961-5EC9-C1696E2E3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12E1CD4-AD47-3D91-1FD8-575C9374E1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CD2E4-10FD-024D-A6CE-709BDBB9CDF1}" type="datetimeFigureOut">
              <a:rPr lang="en-US" smtClean="0"/>
              <a:t>3/9/24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F5E769-E471-6E99-8371-9212252BAD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68DA90-4A4A-495F-F180-6DBD2CDE17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7677D-81CC-8542-88C6-20928F8A0F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3285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374AC67-2C23-77A3-0FC1-84ED946D2E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CD2E4-10FD-024D-A6CE-709BDBB9CDF1}" type="datetimeFigureOut">
              <a:rPr lang="en-US" smtClean="0"/>
              <a:t>3/9/24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6B9D638-73C0-4E01-E469-BD159B6510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E4A4B9-2AFC-7658-7647-CA19C6C6F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7677D-81CC-8542-88C6-20928F8A0F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7416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8C176-45A6-CEFD-11ED-F26F299F2E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429E11-84FC-A9F1-F49C-5DAFE89D4B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0A2D92-651F-174C-6D34-D331D9E1A7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B76CB2-2748-07B3-B061-48229E8C0A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CD2E4-10FD-024D-A6CE-709BDBB9CDF1}" type="datetimeFigureOut">
              <a:rPr lang="en-US" smtClean="0"/>
              <a:t>3/9/24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C1B0D5-A4AE-1EF1-13F1-9D342596CC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ED70E5-E567-0842-B2EC-2F45A324A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7677D-81CC-8542-88C6-20928F8A0F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9954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AA2B5-48DC-4665-65E6-BBC2F84CC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44AB7D-7A58-C8F3-3F45-9BBC45575FB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DE0F9F-5CDC-9A6E-34B3-817DC6292E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BAD8C5-B12A-106C-E041-ACEB783B19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CD2E4-10FD-024D-A6CE-709BDBB9CDF1}" type="datetimeFigureOut">
              <a:rPr lang="en-US" smtClean="0"/>
              <a:t>3/9/24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3796B8-DCB8-567B-730C-8ACB1D1AC5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A7D3D9-866A-FEA4-33DA-38F1544029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7677D-81CC-8542-88C6-20928F8A0F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2300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B88F9F-EE36-E675-2BF1-7D16F526A7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D362F8-2160-6772-AD46-F85F023596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5BD8CA-FDA3-774C-B495-8AB79334C3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FCD2E4-10FD-024D-A6CE-709BDBB9CDF1}" type="datetimeFigureOut">
              <a:rPr lang="en-US" smtClean="0"/>
              <a:t>3/9/24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404420-85E3-CB2F-F51C-EC1143B18C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5CFE29-1E1C-B744-E2A1-1E7E9382DB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17677D-81CC-8542-88C6-20928F8A0F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2621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NUL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4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0.png"/><Relationship Id="rId5" Type="http://schemas.openxmlformats.org/officeDocument/2006/relationships/image" Target="../media/image220.png"/><Relationship Id="rId4" Type="http://schemas.openxmlformats.org/officeDocument/2006/relationships/image" Target="../media/image2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0.png"/><Relationship Id="rId3" Type="http://schemas.openxmlformats.org/officeDocument/2006/relationships/image" Target="../media/image340.png"/><Relationship Id="rId7" Type="http://schemas.openxmlformats.org/officeDocument/2006/relationships/image" Target="../media/image380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0.png"/><Relationship Id="rId5" Type="http://schemas.openxmlformats.org/officeDocument/2006/relationships/image" Target="../media/image360.png"/><Relationship Id="rId10" Type="http://schemas.openxmlformats.org/officeDocument/2006/relationships/image" Target="../media/image41.png"/><Relationship Id="rId4" Type="http://schemas.openxmlformats.org/officeDocument/2006/relationships/image" Target="../media/image350.png"/><Relationship Id="rId9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7.png"/><Relationship Id="rId7" Type="http://schemas.openxmlformats.org/officeDocument/2006/relationships/image" Target="../media/image1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3749043B-EA21-5FA5-204A-73012FAB58F3}"/>
              </a:ext>
            </a:extLst>
          </p:cNvPr>
          <p:cNvSpPr/>
          <p:nvPr/>
        </p:nvSpPr>
        <p:spPr>
          <a:xfrm>
            <a:off x="2788360" y="681652"/>
            <a:ext cx="6979954" cy="2341466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42743A4C-6FAE-7889-055C-4AD9E182EEB6}"/>
              </a:ext>
            </a:extLst>
          </p:cNvPr>
          <p:cNvSpPr/>
          <p:nvPr/>
        </p:nvSpPr>
        <p:spPr>
          <a:xfrm rot="202794">
            <a:off x="2442690" y="2355835"/>
            <a:ext cx="7323779" cy="1315498"/>
          </a:xfrm>
          <a:custGeom>
            <a:avLst/>
            <a:gdLst>
              <a:gd name="connsiteX0" fmla="*/ 496866 w 7323779"/>
              <a:gd name="connsiteY0" fmla="*/ 765420 h 1315498"/>
              <a:gd name="connsiteX1" fmla="*/ 2076284 w 7323779"/>
              <a:gd name="connsiteY1" fmla="*/ 765420 h 1315498"/>
              <a:gd name="connsiteX2" fmla="*/ 3223440 w 7323779"/>
              <a:gd name="connsiteY2" fmla="*/ 599166 h 1315498"/>
              <a:gd name="connsiteX3" fmla="*/ 4154466 w 7323779"/>
              <a:gd name="connsiteY3" fmla="*/ 349784 h 1315498"/>
              <a:gd name="connsiteX4" fmla="*/ 4861048 w 7323779"/>
              <a:gd name="connsiteY4" fmla="*/ 200155 h 1315498"/>
              <a:gd name="connsiteX5" fmla="*/ 6249273 w 7323779"/>
              <a:gd name="connsiteY5" fmla="*/ 42213 h 1315498"/>
              <a:gd name="connsiteX6" fmla="*/ 6989106 w 7323779"/>
              <a:gd name="connsiteY6" fmla="*/ 33900 h 1315498"/>
              <a:gd name="connsiteX7" fmla="*/ 7313302 w 7323779"/>
              <a:gd name="connsiteY7" fmla="*/ 441224 h 1315498"/>
              <a:gd name="connsiteX8" fmla="*/ 7246800 w 7323779"/>
              <a:gd name="connsiteY8" fmla="*/ 973239 h 1315498"/>
              <a:gd name="connsiteX9" fmla="*/ 7271739 w 7323779"/>
              <a:gd name="connsiteY9" fmla="*/ 1289122 h 1315498"/>
              <a:gd name="connsiteX10" fmla="*/ 6905979 w 7323779"/>
              <a:gd name="connsiteY10" fmla="*/ 1297435 h 1315498"/>
              <a:gd name="connsiteX11" fmla="*/ 504187 w 7323779"/>
              <a:gd name="connsiteY11" fmla="*/ 1265862 h 1315498"/>
              <a:gd name="connsiteX12" fmla="*/ 420297 w 7323779"/>
              <a:gd name="connsiteY12" fmla="*/ 1257473 h 1315498"/>
              <a:gd name="connsiteX13" fmla="*/ 496866 w 7323779"/>
              <a:gd name="connsiteY13" fmla="*/ 765420 h 1315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7323779" h="1315498">
                <a:moveTo>
                  <a:pt x="496866" y="765420"/>
                </a:moveTo>
                <a:cubicBezTo>
                  <a:pt x="772864" y="683411"/>
                  <a:pt x="1621855" y="793129"/>
                  <a:pt x="2076284" y="765420"/>
                </a:cubicBezTo>
                <a:cubicBezTo>
                  <a:pt x="2530713" y="737711"/>
                  <a:pt x="2877076" y="668439"/>
                  <a:pt x="3223440" y="599166"/>
                </a:cubicBezTo>
                <a:cubicBezTo>
                  <a:pt x="3569804" y="529893"/>
                  <a:pt x="3881531" y="416286"/>
                  <a:pt x="4154466" y="349784"/>
                </a:cubicBezTo>
                <a:cubicBezTo>
                  <a:pt x="4427401" y="283282"/>
                  <a:pt x="4511913" y="251417"/>
                  <a:pt x="4861048" y="200155"/>
                </a:cubicBezTo>
                <a:cubicBezTo>
                  <a:pt x="5210183" y="148893"/>
                  <a:pt x="5894597" y="69922"/>
                  <a:pt x="6249273" y="42213"/>
                </a:cubicBezTo>
                <a:cubicBezTo>
                  <a:pt x="6603949" y="14504"/>
                  <a:pt x="6811768" y="-32602"/>
                  <a:pt x="6989106" y="33900"/>
                </a:cubicBezTo>
                <a:cubicBezTo>
                  <a:pt x="7166444" y="100402"/>
                  <a:pt x="7270353" y="284668"/>
                  <a:pt x="7313302" y="441224"/>
                </a:cubicBezTo>
                <a:cubicBezTo>
                  <a:pt x="7356251" y="597780"/>
                  <a:pt x="7253727" y="831923"/>
                  <a:pt x="7246800" y="973239"/>
                </a:cubicBezTo>
                <a:cubicBezTo>
                  <a:pt x="7239873" y="1114555"/>
                  <a:pt x="7328542" y="1235090"/>
                  <a:pt x="7271739" y="1289122"/>
                </a:cubicBezTo>
                <a:cubicBezTo>
                  <a:pt x="7214936" y="1343154"/>
                  <a:pt x="6905979" y="1297435"/>
                  <a:pt x="6905979" y="1297435"/>
                </a:cubicBezTo>
                <a:lnTo>
                  <a:pt x="504187" y="1265862"/>
                </a:lnTo>
                <a:cubicBezTo>
                  <a:pt x="-576760" y="1259202"/>
                  <a:pt x="416103" y="1341363"/>
                  <a:pt x="420297" y="1257473"/>
                </a:cubicBezTo>
                <a:cubicBezTo>
                  <a:pt x="424491" y="1173583"/>
                  <a:pt x="220868" y="847429"/>
                  <a:pt x="496866" y="76542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6000000" scaled="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C212DFA-86F4-86A3-A521-A44A1A1D0301}"/>
              </a:ext>
            </a:extLst>
          </p:cNvPr>
          <p:cNvGrpSpPr/>
          <p:nvPr/>
        </p:nvGrpSpPr>
        <p:grpSpPr>
          <a:xfrm>
            <a:off x="2149696" y="3372681"/>
            <a:ext cx="7538741" cy="1735767"/>
            <a:chOff x="2149696" y="3372681"/>
            <a:chExt cx="7538741" cy="1735767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9E1FC69A-4840-B4AC-77EC-835257E2C81E}"/>
                </a:ext>
              </a:extLst>
            </p:cNvPr>
            <p:cNvSpPr/>
            <p:nvPr/>
          </p:nvSpPr>
          <p:spPr>
            <a:xfrm>
              <a:off x="2832508" y="3429000"/>
              <a:ext cx="6855929" cy="1679448"/>
            </a:xfrm>
            <a:prstGeom prst="rect">
              <a:avLst/>
            </a:prstGeom>
            <a:pattFill prst="pct60">
              <a:fgClr>
                <a:schemeClr val="tx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6683DC97-2B9D-EAE5-1995-D187B5A6FF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49696" y="3372681"/>
              <a:ext cx="669901" cy="787400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24EF4A3F-4ECC-552A-D16E-D8327AC2AECE}"/>
              </a:ext>
            </a:extLst>
          </p:cNvPr>
          <p:cNvGrpSpPr/>
          <p:nvPr/>
        </p:nvGrpSpPr>
        <p:grpSpPr>
          <a:xfrm>
            <a:off x="7644145" y="2583810"/>
            <a:ext cx="1231392" cy="2524639"/>
            <a:chOff x="8232207" y="3232860"/>
            <a:chExt cx="1231392" cy="1867239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A481BAF4-DAA7-8CA2-45F5-440E21C6590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36864" y="3232860"/>
              <a:ext cx="0" cy="1867239"/>
            </a:xfrm>
            <a:prstGeom prst="straightConnector1">
              <a:avLst/>
            </a:prstGeom>
            <a:ln w="508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E50EDF8B-975D-D876-90B1-085FBBD2210D}"/>
                    </a:ext>
                  </a:extLst>
                </p:cNvPr>
                <p:cNvSpPr txBox="1"/>
                <p:nvPr/>
              </p:nvSpPr>
              <p:spPr>
                <a:xfrm>
                  <a:off x="8232207" y="3679211"/>
                  <a:ext cx="1231392" cy="5539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𝑡𝑜𝑡</m:t>
                            </m:r>
                          </m:sub>
                        </m:sSub>
                      </m:oMath>
                    </m:oMathPara>
                  </a14:m>
                  <a:endParaRPr lang="en-US" sz="3000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E50EDF8B-975D-D876-90B1-085FBBD2210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32207" y="3679211"/>
                  <a:ext cx="1231392" cy="553998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990C1E52-250A-B6DD-B411-58A20A4BAA81}"/>
              </a:ext>
            </a:extLst>
          </p:cNvPr>
          <p:cNvGrpSpPr/>
          <p:nvPr/>
        </p:nvGrpSpPr>
        <p:grpSpPr>
          <a:xfrm>
            <a:off x="6330173" y="2750934"/>
            <a:ext cx="1231392" cy="678444"/>
            <a:chOff x="8335358" y="2750469"/>
            <a:chExt cx="1231392" cy="678444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A3F7D1C9-7DE2-2D0B-1402-BC6B430260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36864" y="2759965"/>
              <a:ext cx="0" cy="668948"/>
            </a:xfrm>
            <a:prstGeom prst="straightConnector1">
              <a:avLst/>
            </a:prstGeom>
            <a:ln w="508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A934E56B-75AB-188E-1F8D-94F740C6167D}"/>
                    </a:ext>
                  </a:extLst>
                </p:cNvPr>
                <p:cNvSpPr txBox="1"/>
                <p:nvPr/>
              </p:nvSpPr>
              <p:spPr>
                <a:xfrm>
                  <a:off x="8335358" y="2750469"/>
                  <a:ext cx="1231392" cy="58663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𝑄𝐿𝐿</m:t>
                            </m:r>
                          </m:sub>
                        </m:sSub>
                      </m:oMath>
                    </m:oMathPara>
                  </a14:m>
                  <a:endParaRPr lang="en-US" sz="3000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A934E56B-75AB-188E-1F8D-94F740C6167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35358" y="2750469"/>
                  <a:ext cx="1231392" cy="586635"/>
                </a:xfrm>
                <a:prstGeom prst="rect">
                  <a:avLst/>
                </a:prstGeom>
                <a:blipFill>
                  <a:blip r:embed="rId4"/>
                  <a:stretch>
                    <a:fillRect b="-104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FD12611-2D78-7A40-1ED7-C2272CE632AC}"/>
              </a:ext>
            </a:extLst>
          </p:cNvPr>
          <p:cNvGrpSpPr/>
          <p:nvPr/>
        </p:nvGrpSpPr>
        <p:grpSpPr>
          <a:xfrm>
            <a:off x="6230254" y="3412613"/>
            <a:ext cx="1231392" cy="1690485"/>
            <a:chOff x="8234909" y="3417963"/>
            <a:chExt cx="1231392" cy="1690485"/>
          </a:xfrm>
        </p:grpSpPr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CD926094-FD2B-3B9B-ED46-693B19537D0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36864" y="3417963"/>
              <a:ext cx="0" cy="1690485"/>
            </a:xfrm>
            <a:prstGeom prst="straightConnector1">
              <a:avLst/>
            </a:prstGeom>
            <a:ln w="508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60B3FE57-7ACD-7B75-90AB-D90C8E0244CF}"/>
                    </a:ext>
                  </a:extLst>
                </p:cNvPr>
                <p:cNvSpPr txBox="1"/>
                <p:nvPr/>
              </p:nvSpPr>
              <p:spPr>
                <a:xfrm>
                  <a:off x="8234909" y="3887391"/>
                  <a:ext cx="1231392" cy="5539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𝑖𝑐𝑒</m:t>
                            </m:r>
                          </m:sub>
                        </m:sSub>
                      </m:oMath>
                    </m:oMathPara>
                  </a14:m>
                  <a:endParaRPr lang="en-US" sz="3000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60B3FE57-7ACD-7B75-90AB-D90C8E0244C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34909" y="3887391"/>
                  <a:ext cx="1231392" cy="553998"/>
                </a:xfrm>
                <a:prstGeom prst="rect">
                  <a:avLst/>
                </a:prstGeom>
                <a:blipFill>
                  <a:blip r:embed="rId5"/>
                  <a:stretch>
                    <a:fillRect b="-454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54A7E191-D9C7-D510-F4C9-D2BB2E28A8F4}"/>
              </a:ext>
            </a:extLst>
          </p:cNvPr>
          <p:cNvGrpSpPr/>
          <p:nvPr/>
        </p:nvGrpSpPr>
        <p:grpSpPr>
          <a:xfrm>
            <a:off x="6424720" y="1503497"/>
            <a:ext cx="1986788" cy="1369284"/>
            <a:chOff x="3840062" y="1807883"/>
            <a:chExt cx="1986788" cy="1369284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8D83692-C4C9-10BA-008F-F203C5F05871}"/>
                </a:ext>
              </a:extLst>
            </p:cNvPr>
            <p:cNvSpPr txBox="1"/>
            <p:nvPr/>
          </p:nvSpPr>
          <p:spPr>
            <a:xfrm>
              <a:off x="3840062" y="1807883"/>
              <a:ext cx="198678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Deposition &amp; ablation</a:t>
              </a: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4532CCFA-B4F2-C10D-956F-8D5B84B5EED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64474" y="2564556"/>
              <a:ext cx="0" cy="612611"/>
            </a:xfrm>
            <a:prstGeom prst="straightConnector1">
              <a:avLst/>
            </a:prstGeom>
            <a:ln w="50800">
              <a:solidFill>
                <a:schemeClr val="tx1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3FE4B890-854B-6A3C-B112-210EC30F57BC}"/>
              </a:ext>
            </a:extLst>
          </p:cNvPr>
          <p:cNvGrpSpPr/>
          <p:nvPr/>
        </p:nvGrpSpPr>
        <p:grpSpPr>
          <a:xfrm>
            <a:off x="2783835" y="2079336"/>
            <a:ext cx="1753536" cy="976671"/>
            <a:chOff x="6384787" y="1407375"/>
            <a:chExt cx="1753536" cy="976671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BEC04F5-D679-12EF-1A2A-9499BF82E942}"/>
                </a:ext>
              </a:extLst>
            </p:cNvPr>
            <p:cNvSpPr txBox="1"/>
            <p:nvPr/>
          </p:nvSpPr>
          <p:spPr>
            <a:xfrm>
              <a:off x="6384787" y="1407375"/>
              <a:ext cx="175353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Surface diffusion</a:t>
              </a: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C3EC0CA7-9DCB-A5AF-46AB-9457B42833A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60347" y="2384046"/>
              <a:ext cx="620119" cy="0"/>
            </a:xfrm>
            <a:prstGeom prst="straightConnector1">
              <a:avLst/>
            </a:prstGeom>
            <a:ln w="50800">
              <a:solidFill>
                <a:schemeClr val="tx1"/>
              </a:solidFill>
              <a:prstDash val="sysDot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C4A04340-4842-9A5C-12ED-A9924F3FEF96}"/>
              </a:ext>
            </a:extLst>
          </p:cNvPr>
          <p:cNvGrpSpPr/>
          <p:nvPr/>
        </p:nvGrpSpPr>
        <p:grpSpPr>
          <a:xfrm>
            <a:off x="2527450" y="3232651"/>
            <a:ext cx="2720357" cy="1357130"/>
            <a:chOff x="4385193" y="1299790"/>
            <a:chExt cx="2720357" cy="1357130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448A811-A84A-2F5E-1437-7C606791DADA}"/>
                </a:ext>
              </a:extLst>
            </p:cNvPr>
            <p:cNvSpPr txBox="1"/>
            <p:nvPr/>
          </p:nvSpPr>
          <p:spPr>
            <a:xfrm>
              <a:off x="4385193" y="1825923"/>
              <a:ext cx="272035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Quasi-liquid/ice equilibration 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D788977D-09FB-4193-5BFB-3BC97A5A9AF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94968" y="1299790"/>
              <a:ext cx="0" cy="612611"/>
            </a:xfrm>
            <a:prstGeom prst="straightConnector1">
              <a:avLst/>
            </a:prstGeom>
            <a:ln w="50800">
              <a:solidFill>
                <a:schemeClr val="tx1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337B60C3-0C13-046E-E1C5-4ED2EA6785AE}"/>
              </a:ext>
            </a:extLst>
          </p:cNvPr>
          <p:cNvSpPr txBox="1"/>
          <p:nvPr/>
        </p:nvSpPr>
        <p:spPr>
          <a:xfrm>
            <a:off x="7135029" y="801920"/>
            <a:ext cx="255340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Water vapor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E6803C0-83C9-2C9A-F0F4-62E87D038050}"/>
              </a:ext>
            </a:extLst>
          </p:cNvPr>
          <p:cNvSpPr txBox="1"/>
          <p:nvPr/>
        </p:nvSpPr>
        <p:spPr>
          <a:xfrm>
            <a:off x="8592597" y="4458899"/>
            <a:ext cx="886595" cy="55399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000" dirty="0"/>
              <a:t>Ice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06F000F-5AAE-F1B9-AF7B-67A19604BA13}"/>
                  </a:ext>
                </a:extLst>
              </p:cNvPr>
              <p:cNvSpPr txBox="1"/>
              <p:nvPr/>
            </p:nvSpPr>
            <p:spPr>
              <a:xfrm>
                <a:off x="8116156" y="2029337"/>
                <a:ext cx="1753536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sz="2400" dirty="0"/>
                  <a:t>surface II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06F000F-5AAE-F1B9-AF7B-67A19604BA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6156" y="2029337"/>
                <a:ext cx="1753536" cy="461665"/>
              </a:xfrm>
              <a:prstGeom prst="rect">
                <a:avLst/>
              </a:prstGeom>
              <a:blipFill>
                <a:blip r:embed="rId6"/>
                <a:stretch>
                  <a:fillRect t="-7895" b="-2894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BE71D7D0-3E4A-2973-0E7F-DF351199A0C0}"/>
              </a:ext>
            </a:extLst>
          </p:cNvPr>
          <p:cNvGrpSpPr/>
          <p:nvPr/>
        </p:nvGrpSpPr>
        <p:grpSpPr>
          <a:xfrm>
            <a:off x="4077559" y="2508979"/>
            <a:ext cx="1753536" cy="546702"/>
            <a:chOff x="4077559" y="2508979"/>
            <a:chExt cx="1753536" cy="54670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0928A7BB-5E99-F243-6F97-823066CF31A5}"/>
                    </a:ext>
                  </a:extLst>
                </p:cNvPr>
                <p:cNvSpPr txBox="1"/>
                <p:nvPr/>
              </p:nvSpPr>
              <p:spPr>
                <a:xfrm>
                  <a:off x="4077559" y="2508979"/>
                  <a:ext cx="1753536" cy="46166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oMath>
                  </a14:m>
                  <a:r>
                    <a:rPr lang="en-US" sz="2400" dirty="0"/>
                    <a:t>surface I</a:t>
                  </a:r>
                </a:p>
              </p:txBody>
            </p:sp>
          </mc:Choice>
          <mc:Fallback xmlns="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0928A7BB-5E99-F243-6F97-823066CF31A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77559" y="2508979"/>
                  <a:ext cx="1753536" cy="461665"/>
                </a:xfrm>
                <a:prstGeom prst="rect">
                  <a:avLst/>
                </a:prstGeom>
                <a:blipFill>
                  <a:blip r:embed="rId7"/>
                  <a:stretch>
                    <a:fillRect t="-8108" b="-29730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CF274DF-145F-91F3-19A2-09159BEED127}"/>
                </a:ext>
              </a:extLst>
            </p:cNvPr>
            <p:cNvSpPr/>
            <p:nvPr/>
          </p:nvSpPr>
          <p:spPr>
            <a:xfrm>
              <a:off x="4537371" y="3000200"/>
              <a:ext cx="194649" cy="55481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76DDFA60-CCFB-06B0-237E-1C49F4D34BE0}"/>
              </a:ext>
            </a:extLst>
          </p:cNvPr>
          <p:cNvSpPr/>
          <p:nvPr/>
        </p:nvSpPr>
        <p:spPr>
          <a:xfrm>
            <a:off x="9106053" y="2505769"/>
            <a:ext cx="194649" cy="5548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8526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4C545A8F-F44E-2B17-E518-74F285D4F6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6675" y="295776"/>
            <a:ext cx="4947285" cy="3163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1C47052-0567-5CF6-459E-1E7DC068BC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6675" y="3429000"/>
            <a:ext cx="4947285" cy="2915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B7872C7A-4962-3D77-A9BC-05BE144096E6}"/>
              </a:ext>
            </a:extLst>
          </p:cNvPr>
          <p:cNvGrpSpPr/>
          <p:nvPr/>
        </p:nvGrpSpPr>
        <p:grpSpPr>
          <a:xfrm>
            <a:off x="6473549" y="880338"/>
            <a:ext cx="1607461" cy="896288"/>
            <a:chOff x="6473549" y="880338"/>
            <a:chExt cx="1607461" cy="89628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1C4658EC-6313-F7B8-6E77-7807D7CA52C1}"/>
                    </a:ext>
                  </a:extLst>
                </p:cNvPr>
                <p:cNvSpPr txBox="1"/>
                <p:nvPr/>
              </p:nvSpPr>
              <p:spPr>
                <a:xfrm>
                  <a:off x="6473549" y="880338"/>
                  <a:ext cx="1572577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24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𝜇</m:t>
                      </m:r>
                    </m:oMath>
                  </a14:m>
                  <a:r>
                    <a:rPr lang="en-US" sz="2400" dirty="0">
                      <a:effectLst/>
                      <a:latin typeface="Calibri" panose="020F0502020204030204" pitchFamily="34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surface I</a:t>
                  </a:r>
                  <a:r>
                    <a:rPr lang="en-US" sz="2400" dirty="0">
                      <a:effectLst/>
                    </a:rPr>
                    <a:t> </a:t>
                  </a:r>
                  <a:endParaRPr lang="en-US" sz="2400" dirty="0"/>
                </a:p>
              </p:txBody>
            </p:sp>
          </mc:Choice>
          <mc:Fallback xmlns="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1C4658EC-6313-F7B8-6E77-7807D7CA52C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73549" y="880338"/>
                  <a:ext cx="1572577" cy="461665"/>
                </a:xfrm>
                <a:prstGeom prst="rect">
                  <a:avLst/>
                </a:prstGeom>
                <a:blipFill>
                  <a:blip r:embed="rId4"/>
                  <a:stretch>
                    <a:fillRect l="-800" t="-8108" b="-2973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D8A40FE9-CDF6-CBB9-B0C3-F6134AB03D50}"/>
                </a:ext>
              </a:extLst>
            </p:cNvPr>
            <p:cNvCxnSpPr>
              <a:cxnSpLocks/>
            </p:cNvCxnSpPr>
            <p:nvPr/>
          </p:nvCxnSpPr>
          <p:spPr>
            <a:xfrm>
              <a:off x="7817166" y="1108710"/>
              <a:ext cx="263844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FCC6EF76-B545-FB25-CE40-858656EB40B5}"/>
                </a:ext>
              </a:extLst>
            </p:cNvPr>
            <p:cNvCxnSpPr>
              <a:cxnSpLocks/>
            </p:cNvCxnSpPr>
            <p:nvPr/>
          </p:nvCxnSpPr>
          <p:spPr>
            <a:xfrm>
              <a:off x="7326630" y="1265759"/>
              <a:ext cx="0" cy="51086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B017800-F7B1-57D0-73A4-7AEBA1BA40E6}"/>
              </a:ext>
            </a:extLst>
          </p:cNvPr>
          <p:cNvGrpSpPr/>
          <p:nvPr/>
        </p:nvGrpSpPr>
        <p:grpSpPr>
          <a:xfrm>
            <a:off x="5098942" y="1216873"/>
            <a:ext cx="1959320" cy="935522"/>
            <a:chOff x="5885230" y="885403"/>
            <a:chExt cx="1959320" cy="93552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CAA26E41-7589-DC50-8088-073A7323DD73}"/>
                    </a:ext>
                  </a:extLst>
                </p:cNvPr>
                <p:cNvSpPr txBox="1"/>
                <p:nvPr/>
              </p:nvSpPr>
              <p:spPr>
                <a:xfrm>
                  <a:off x="6271973" y="885403"/>
                  <a:ext cx="1572577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𝜇</m:t>
                      </m:r>
                    </m:oMath>
                  </a14:m>
                  <a:r>
                    <a:rPr lang="en-US" sz="2400" dirty="0">
                      <a:solidFill>
                        <a:schemeClr val="bg1">
                          <a:lumMod val="50000"/>
                        </a:schemeClr>
                      </a:solidFill>
                      <a:effectLst/>
                      <a:latin typeface="Calibri" panose="020F0502020204030204" pitchFamily="34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surface II</a:t>
                  </a:r>
                  <a:r>
                    <a:rPr lang="en-US" sz="2400" dirty="0">
                      <a:solidFill>
                        <a:schemeClr val="bg1">
                          <a:lumMod val="50000"/>
                        </a:schemeClr>
                      </a:solidFill>
                      <a:effectLst/>
                    </a:rPr>
                    <a:t> </a:t>
                  </a:r>
                  <a:endParaRPr lang="en-US" sz="2400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CAA26E41-7589-DC50-8088-073A7323DD7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71973" y="885403"/>
                  <a:ext cx="1572577" cy="461665"/>
                </a:xfrm>
                <a:prstGeom prst="rect">
                  <a:avLst/>
                </a:prstGeom>
                <a:blipFill>
                  <a:blip r:embed="rId5"/>
                  <a:stretch>
                    <a:fillRect l="-806" t="-8333" b="-3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1B50F406-C2ED-6A26-6E0B-74AFD206C37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85230" y="1136900"/>
              <a:ext cx="402241" cy="0"/>
            </a:xfrm>
            <a:prstGeom prst="straightConnector1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0512CC95-8132-3433-545C-3667EDCE1176}"/>
                </a:ext>
              </a:extLst>
            </p:cNvPr>
            <p:cNvCxnSpPr>
              <a:cxnSpLocks/>
            </p:cNvCxnSpPr>
            <p:nvPr/>
          </p:nvCxnSpPr>
          <p:spPr>
            <a:xfrm>
              <a:off x="7029450" y="1347068"/>
              <a:ext cx="0" cy="473857"/>
            </a:xfrm>
            <a:prstGeom prst="straightConnector1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D68367A4-E914-CF22-FF6A-318A83A477B5}"/>
              </a:ext>
            </a:extLst>
          </p:cNvPr>
          <p:cNvSpPr txBox="1"/>
          <p:nvPr/>
        </p:nvSpPr>
        <p:spPr>
          <a:xfrm>
            <a:off x="7140415" y="5521826"/>
            <a:ext cx="3300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US" sz="2400" dirty="0">
                <a:effectLst/>
              </a:rPr>
              <a:t> </a:t>
            </a:r>
            <a:endParaRPr lang="en-US" sz="24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CF2B72C-B9DA-7D96-F348-CA59CD6B0D18}"/>
              </a:ext>
            </a:extLst>
          </p:cNvPr>
          <p:cNvSpPr txBox="1"/>
          <p:nvPr/>
        </p:nvSpPr>
        <p:spPr>
          <a:xfrm>
            <a:off x="7817166" y="5521825"/>
            <a:ext cx="4649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I’</a:t>
            </a:r>
            <a:r>
              <a:rPr lang="en-US" sz="2400" dirty="0">
                <a:effectLst/>
              </a:rPr>
              <a:t> </a:t>
            </a:r>
            <a:endParaRPr lang="en-US" sz="24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DE37EEB-5536-1974-149C-2B2A14E1B1E3}"/>
              </a:ext>
            </a:extLst>
          </p:cNvPr>
          <p:cNvSpPr txBox="1"/>
          <p:nvPr/>
        </p:nvSpPr>
        <p:spPr>
          <a:xfrm>
            <a:off x="6123861" y="3838288"/>
            <a:ext cx="4529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II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effectLst/>
              </a:rPr>
              <a:t> 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C657EC6-E825-0194-41DB-ED04D66C5C71}"/>
              </a:ext>
            </a:extLst>
          </p:cNvPr>
          <p:cNvSpPr txBox="1"/>
          <p:nvPr/>
        </p:nvSpPr>
        <p:spPr>
          <a:xfrm>
            <a:off x="4902758" y="3848580"/>
            <a:ext cx="4529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II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effectLst/>
              </a:rPr>
              <a:t> 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45FD60AD-F101-C50E-8A70-127835213C58}"/>
              </a:ext>
            </a:extLst>
          </p:cNvPr>
          <p:cNvGrpSpPr/>
          <p:nvPr/>
        </p:nvGrpSpPr>
        <p:grpSpPr>
          <a:xfrm>
            <a:off x="7378050" y="1858067"/>
            <a:ext cx="1730778" cy="473836"/>
            <a:chOff x="4669155" y="4269932"/>
            <a:chExt cx="1730778" cy="473836"/>
          </a:xfrm>
        </p:grpSpPr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6ABF258B-AB17-FB4E-69B5-E0F4A732DD49}"/>
                </a:ext>
              </a:extLst>
            </p:cNvPr>
            <p:cNvCxnSpPr>
              <a:cxnSpLocks/>
            </p:cNvCxnSpPr>
            <p:nvPr/>
          </p:nvCxnSpPr>
          <p:spPr>
            <a:xfrm>
              <a:off x="4669155" y="4514850"/>
              <a:ext cx="618674" cy="0"/>
            </a:xfrm>
            <a:prstGeom prst="straightConnector1">
              <a:avLst/>
            </a:prstGeom>
            <a:ln w="50800">
              <a:solidFill>
                <a:schemeClr val="tx1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8506873E-03F6-7AED-4DA5-DB15CB3E16AF}"/>
                    </a:ext>
                  </a:extLst>
                </p:cNvPr>
                <p:cNvSpPr txBox="1"/>
                <p:nvPr/>
              </p:nvSpPr>
              <p:spPr>
                <a:xfrm>
                  <a:off x="5276259" y="4269932"/>
                  <a:ext cx="1123674" cy="47383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𝑐𝑜𝑟𝑛𝑒𝑟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8506873E-03F6-7AED-4DA5-DB15CB3E16A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76259" y="4269932"/>
                  <a:ext cx="1123674" cy="473836"/>
                </a:xfrm>
                <a:prstGeom prst="rect">
                  <a:avLst/>
                </a:prstGeom>
                <a:blipFill>
                  <a:blip r:embed="rId6"/>
                  <a:stretch>
                    <a:fillRect l="-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26068DA3-7DAA-07CD-BAD3-05E0B157FB55}"/>
              </a:ext>
            </a:extLst>
          </p:cNvPr>
          <p:cNvGrpSpPr/>
          <p:nvPr/>
        </p:nvGrpSpPr>
        <p:grpSpPr>
          <a:xfrm>
            <a:off x="6426067" y="2409588"/>
            <a:ext cx="1391099" cy="461665"/>
            <a:chOff x="3775571" y="4286842"/>
            <a:chExt cx="1391099" cy="461665"/>
          </a:xfrm>
        </p:grpSpPr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E5E23913-270E-5ACC-8FE4-A58ADAEC068B}"/>
                </a:ext>
              </a:extLst>
            </p:cNvPr>
            <p:cNvCxnSpPr>
              <a:cxnSpLocks/>
            </p:cNvCxnSpPr>
            <p:nvPr/>
          </p:nvCxnSpPr>
          <p:spPr>
            <a:xfrm>
              <a:off x="3775571" y="4517675"/>
              <a:ext cx="900563" cy="0"/>
            </a:xfrm>
            <a:prstGeom prst="straightConnector1">
              <a:avLst/>
            </a:prstGeom>
            <a:ln w="50800">
              <a:solidFill>
                <a:schemeClr val="tx1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00A94F02-BA2F-463B-AC87-15BEDAC54326}"/>
                    </a:ext>
                  </a:extLst>
                </p:cNvPr>
                <p:cNvSpPr txBox="1"/>
                <p:nvPr/>
              </p:nvSpPr>
              <p:spPr>
                <a:xfrm>
                  <a:off x="4713759" y="4286842"/>
                  <a:ext cx="45291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𝑐𝑒𝑛𝑡𝑒𝑟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00A94F02-BA2F-463B-AC87-15BEDAC5432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13759" y="4286842"/>
                  <a:ext cx="452911" cy="461665"/>
                </a:xfrm>
                <a:prstGeom prst="rect">
                  <a:avLst/>
                </a:prstGeom>
                <a:blipFill>
                  <a:blip r:embed="rId7"/>
                  <a:stretch>
                    <a:fillRect l="-2703" r="-124324" b="-263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A839307C-DB66-5CD4-0135-1E995E7BA130}"/>
              </a:ext>
            </a:extLst>
          </p:cNvPr>
          <p:cNvSpPr txBox="1"/>
          <p:nvPr/>
        </p:nvSpPr>
        <p:spPr>
          <a:xfrm>
            <a:off x="6123860" y="637669"/>
            <a:ext cx="5395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(a)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BF22169-E435-026A-8496-7E58E8AF91CC}"/>
              </a:ext>
            </a:extLst>
          </p:cNvPr>
          <p:cNvSpPr txBox="1"/>
          <p:nvPr/>
        </p:nvSpPr>
        <p:spPr>
          <a:xfrm>
            <a:off x="6123860" y="4967924"/>
            <a:ext cx="5395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(b)</a:t>
            </a:r>
          </a:p>
        </p:txBody>
      </p:sp>
    </p:spTree>
    <p:extLst>
      <p:ext uri="{BB962C8B-B14F-4D97-AF65-F5344CB8AC3E}">
        <p14:creationId xmlns:p14="http://schemas.microsoft.com/office/powerpoint/2010/main" val="17537627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BA94FFF7-09D5-1F94-2F11-9A20969CA2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0739" y="1131570"/>
            <a:ext cx="5841365" cy="4031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B99C2432-BA15-D1E1-4ABD-A2771DAD28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896" y="1256684"/>
            <a:ext cx="5666104" cy="3917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44597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B312F3F1-E8FB-81FD-AB4F-093E369BFC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0463" y="0"/>
            <a:ext cx="98710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4315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32D64EAF-1D18-662F-0FAD-8CCF4A7E86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3485" y="1839372"/>
            <a:ext cx="4565029" cy="3179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36914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8EE8A03F-CC60-4E4A-9E30-F7379DBB27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7538" y="0"/>
            <a:ext cx="84169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51071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0FDAED04-B18E-3D3D-F09B-593F1C2572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926" t="32429" r="19828" b="32543"/>
          <a:stretch/>
        </p:blipFill>
        <p:spPr>
          <a:xfrm>
            <a:off x="5497823" y="598523"/>
            <a:ext cx="3192651" cy="240223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499EF7D-39D6-081D-65E4-1B223F0503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779" t="32430" r="19975" b="32542"/>
          <a:stretch/>
        </p:blipFill>
        <p:spPr>
          <a:xfrm>
            <a:off x="5489584" y="2860714"/>
            <a:ext cx="3192651" cy="2402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8669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293C0CF-88C4-51D1-0671-C74E82C6A06B}"/>
              </a:ext>
            </a:extLst>
          </p:cNvPr>
          <p:cNvSpPr txBox="1"/>
          <p:nvPr/>
        </p:nvSpPr>
        <p:spPr>
          <a:xfrm>
            <a:off x="457200" y="4514850"/>
            <a:ext cx="1977390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For Figure 4 (growing)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1AC5AE4-E7F4-80BE-E121-69342831A1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8330" y="5688609"/>
            <a:ext cx="7772400" cy="990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706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14FDD4C-07D4-39E9-7834-3C70E8B8BC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" y="628974"/>
            <a:ext cx="4442460" cy="21424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BEC3F55-3A37-414B-014E-3FAB2E43D9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610" y="3229637"/>
            <a:ext cx="3886200" cy="19431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670D682-560F-0964-6B1E-132D66410B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043398"/>
            <a:ext cx="4324350" cy="215778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7EEEA45-E580-484B-1D5A-39836395D463}"/>
              </a:ext>
            </a:extLst>
          </p:cNvPr>
          <p:cNvSpPr txBox="1"/>
          <p:nvPr/>
        </p:nvSpPr>
        <p:spPr>
          <a:xfrm>
            <a:off x="4709160" y="5029200"/>
            <a:ext cx="5886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Figure 4 (ablating)</a:t>
            </a:r>
          </a:p>
        </p:txBody>
      </p:sp>
    </p:spTree>
    <p:extLst>
      <p:ext uri="{BB962C8B-B14F-4D97-AF65-F5344CB8AC3E}">
        <p14:creationId xmlns:p14="http://schemas.microsoft.com/office/powerpoint/2010/main" val="22632293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7963BBE-C484-2B80-6F5C-F91C8F3CE845}"/>
              </a:ext>
            </a:extLst>
          </p:cNvPr>
          <p:cNvSpPr txBox="1"/>
          <p:nvPr/>
        </p:nvSpPr>
        <p:spPr>
          <a:xfrm>
            <a:off x="379730" y="4213597"/>
            <a:ext cx="2560320" cy="9233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This is for a set of growing scenarios, for Fig. 7. Strategy A.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78C6823-D286-AC49-E48B-5D351234F3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8250" y="654050"/>
            <a:ext cx="7175500" cy="554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7300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092C801C-3023-0CA6-82D6-C61D1CB29D34}"/>
              </a:ext>
            </a:extLst>
          </p:cNvPr>
          <p:cNvGrpSpPr>
            <a:grpSpLocks noChangeAspect="1"/>
          </p:cNvGrpSpPr>
          <p:nvPr/>
        </p:nvGrpSpPr>
        <p:grpSpPr>
          <a:xfrm>
            <a:off x="7686845" y="665464"/>
            <a:ext cx="4155385" cy="4155385"/>
            <a:chOff x="3786690" y="585569"/>
            <a:chExt cx="4618620" cy="4618620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DAA5D954-9B74-3498-D79F-CAC692CE6160}"/>
                </a:ext>
              </a:extLst>
            </p:cNvPr>
            <p:cNvGrpSpPr/>
            <p:nvPr/>
          </p:nvGrpSpPr>
          <p:grpSpPr>
            <a:xfrm>
              <a:off x="3786690" y="585569"/>
              <a:ext cx="4618620" cy="4618620"/>
              <a:chOff x="1410474" y="614962"/>
              <a:chExt cx="4618620" cy="4618620"/>
            </a:xfrm>
          </p:grpSpPr>
          <p:sp>
            <p:nvSpPr>
              <p:cNvPr id="24" name="Donut 23">
                <a:extLst>
                  <a:ext uri="{FF2B5EF4-FFF2-40B4-BE49-F238E27FC236}">
                    <a16:creationId xmlns:a16="http://schemas.microsoft.com/office/drawing/2014/main" id="{D6849C42-0DC5-100D-000D-C3AEFFC11C9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502444" y="1776220"/>
                <a:ext cx="2354580" cy="2354580"/>
              </a:xfrm>
              <a:prstGeom prst="donut">
                <a:avLst>
                  <a:gd name="adj" fmla="val 1280"/>
                </a:avLst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5" name="Donut 24">
                <a:extLst>
                  <a:ext uri="{FF2B5EF4-FFF2-40B4-BE49-F238E27FC236}">
                    <a16:creationId xmlns:a16="http://schemas.microsoft.com/office/drawing/2014/main" id="{CFB03FB1-0A62-7D9C-6DDC-789779428C0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145827" y="1419603"/>
                <a:ext cx="3067813" cy="3067813"/>
              </a:xfrm>
              <a:prstGeom prst="donut">
                <a:avLst>
                  <a:gd name="adj" fmla="val 969"/>
                </a:avLst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6" name="Donut 25">
                <a:extLst>
                  <a:ext uri="{FF2B5EF4-FFF2-40B4-BE49-F238E27FC236}">
                    <a16:creationId xmlns:a16="http://schemas.microsoft.com/office/drawing/2014/main" id="{2CBA8977-A287-CDFC-272D-918E4C7745E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410474" y="614962"/>
                <a:ext cx="4618620" cy="4618620"/>
              </a:xfrm>
              <a:prstGeom prst="donut">
                <a:avLst>
                  <a:gd name="adj" fmla="val 661"/>
                </a:avLst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23" name="Picture 2" descr="Hexagonal Prisms: Paper Models, Surface Area, Volume Formulas and Nets">
              <a:extLst>
                <a:ext uri="{FF2B5EF4-FFF2-40B4-BE49-F238E27FC236}">
                  <a16:creationId xmlns:a16="http://schemas.microsoft.com/office/drawing/2014/main" id="{F2F4EC6A-8206-0A6F-8186-B7DF8F23C1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82824" y="1687951"/>
              <a:ext cx="1586276" cy="25351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B4298E4D-1A7A-D30E-B399-0BDEF8299373}"/>
              </a:ext>
            </a:extLst>
          </p:cNvPr>
          <p:cNvGrpSpPr/>
          <p:nvPr/>
        </p:nvGrpSpPr>
        <p:grpSpPr>
          <a:xfrm>
            <a:off x="227926" y="1389402"/>
            <a:ext cx="3114281" cy="3114281"/>
            <a:chOff x="227926" y="1389402"/>
            <a:chExt cx="3114281" cy="3114281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57683CE8-2B65-D571-FBB2-F9B103964DC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27926" y="1389402"/>
              <a:ext cx="3114281" cy="3114281"/>
              <a:chOff x="6604774" y="614962"/>
              <a:chExt cx="4618620" cy="4618620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981ADC5F-1F0A-9FB2-48B8-A638A68EEA66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066314" y="2137338"/>
                <a:ext cx="1623242" cy="1623242"/>
                <a:chOff x="8207298" y="2509024"/>
                <a:chExt cx="1828800" cy="1828800"/>
              </a:xfrm>
            </p:grpSpPr>
            <p:sp>
              <p:nvSpPr>
                <p:cNvPr id="11" name="Frame 10">
                  <a:extLst>
                    <a:ext uri="{FF2B5EF4-FFF2-40B4-BE49-F238E27FC236}">
                      <a16:creationId xmlns:a16="http://schemas.microsoft.com/office/drawing/2014/main" id="{D0AE3B92-487F-9AD0-3A6E-EF51950C630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8210072" y="2509024"/>
                  <a:ext cx="1826026" cy="1826026"/>
                </a:xfrm>
                <a:prstGeom prst="frame">
                  <a:avLst>
                    <a:gd name="adj1" fmla="val 50000"/>
                  </a:avLst>
                </a:prstGeom>
                <a:solidFill>
                  <a:srgbClr val="76D6FF">
                    <a:alpha val="31000"/>
                  </a:srgbClr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0" name="Frame 9">
                  <a:extLst>
                    <a:ext uri="{FF2B5EF4-FFF2-40B4-BE49-F238E27FC236}">
                      <a16:creationId xmlns:a16="http://schemas.microsoft.com/office/drawing/2014/main" id="{FBAECFEF-81C4-4F08-7C4F-079D8A7862F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8207298" y="2509024"/>
                  <a:ext cx="1828800" cy="1828800"/>
                </a:xfrm>
                <a:prstGeom prst="frame">
                  <a:avLst>
                    <a:gd name="adj1" fmla="val 3721"/>
                  </a:avLst>
                </a:prstGeom>
                <a:solidFill>
                  <a:schemeClr val="accent1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ysClr val="windowText" lastClr="000000"/>
                    </a:solidFill>
                  </a:endParaRPr>
                </a:p>
              </p:txBody>
            </p:sp>
          </p:grp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AE53B852-5432-F84E-1D3D-03F8F0B02CC5}"/>
                  </a:ext>
                </a:extLst>
              </p:cNvPr>
              <p:cNvGrpSpPr/>
              <p:nvPr/>
            </p:nvGrpSpPr>
            <p:grpSpPr>
              <a:xfrm>
                <a:off x="6604774" y="614962"/>
                <a:ext cx="4618620" cy="4618620"/>
                <a:chOff x="1410474" y="614962"/>
                <a:chExt cx="4618620" cy="4618620"/>
              </a:xfrm>
            </p:grpSpPr>
            <p:sp>
              <p:nvSpPr>
                <p:cNvPr id="15" name="Donut 14">
                  <a:extLst>
                    <a:ext uri="{FF2B5EF4-FFF2-40B4-BE49-F238E27FC236}">
                      <a16:creationId xmlns:a16="http://schemas.microsoft.com/office/drawing/2014/main" id="{22E42DCF-FAF3-91C5-1848-1EAB1132EDF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502444" y="1776220"/>
                  <a:ext cx="2354580" cy="2354580"/>
                </a:xfrm>
                <a:prstGeom prst="donut">
                  <a:avLst>
                    <a:gd name="adj" fmla="val 1280"/>
                  </a:avLst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" name="Donut 15">
                  <a:extLst>
                    <a:ext uri="{FF2B5EF4-FFF2-40B4-BE49-F238E27FC236}">
                      <a16:creationId xmlns:a16="http://schemas.microsoft.com/office/drawing/2014/main" id="{3B2FC7F0-3462-AF7B-A8C7-5E29843976C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145827" y="1419603"/>
                  <a:ext cx="3067813" cy="3067813"/>
                </a:xfrm>
                <a:prstGeom prst="donut">
                  <a:avLst>
                    <a:gd name="adj" fmla="val 969"/>
                  </a:avLst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" name="Donut 16">
                  <a:extLst>
                    <a:ext uri="{FF2B5EF4-FFF2-40B4-BE49-F238E27FC236}">
                      <a16:creationId xmlns:a16="http://schemas.microsoft.com/office/drawing/2014/main" id="{60DE1187-E9A4-C8DE-5BEC-8BDCC2936CD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410474" y="614962"/>
                  <a:ext cx="4618620" cy="4618620"/>
                </a:xfrm>
                <a:prstGeom prst="donut">
                  <a:avLst>
                    <a:gd name="adj" fmla="val 661"/>
                  </a:avLst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</p:grp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7FBBD18-02FC-0D25-951B-27AD7E766E3B}"/>
                </a:ext>
              </a:extLst>
            </p:cNvPr>
            <p:cNvSpPr txBox="1"/>
            <p:nvPr/>
          </p:nvSpPr>
          <p:spPr>
            <a:xfrm>
              <a:off x="1119568" y="2608016"/>
              <a:ext cx="1276985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Ice crystal</a:t>
              </a:r>
            </a:p>
            <a:p>
              <a:pPr algn="ctr"/>
              <a:r>
                <a:rPr lang="en-US" dirty="0"/>
                <a:t>(2D)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E3102E9-3A6C-61AE-0784-1775DFB17E4B}"/>
              </a:ext>
            </a:extLst>
          </p:cNvPr>
          <p:cNvGrpSpPr/>
          <p:nvPr/>
        </p:nvGrpSpPr>
        <p:grpSpPr>
          <a:xfrm>
            <a:off x="3974276" y="490626"/>
            <a:ext cx="3114281" cy="3939559"/>
            <a:chOff x="3974276" y="490626"/>
            <a:chExt cx="3114281" cy="3939559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8051B33F-A8A0-C99C-7F33-AA1E3EA7357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974276" y="1315904"/>
              <a:ext cx="3114281" cy="3114281"/>
              <a:chOff x="1410474" y="614962"/>
              <a:chExt cx="4618620" cy="4618620"/>
            </a:xfrm>
          </p:grpSpPr>
          <p:pic>
            <p:nvPicPr>
              <p:cNvPr id="13" name="Picture 8">
                <a:extLst>
                  <a:ext uri="{FF2B5EF4-FFF2-40B4-BE49-F238E27FC236}">
                    <a16:creationId xmlns:a16="http://schemas.microsoft.com/office/drawing/2014/main" id="{2400342A-9EDE-AC98-F66C-17E64E56415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77283" y="1719352"/>
                <a:ext cx="2404872" cy="24688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A8E57A2B-CEA5-C092-9357-B221490E63F2}"/>
                  </a:ext>
                </a:extLst>
              </p:cNvPr>
              <p:cNvGrpSpPr/>
              <p:nvPr/>
            </p:nvGrpSpPr>
            <p:grpSpPr>
              <a:xfrm>
                <a:off x="1410474" y="614962"/>
                <a:ext cx="4618620" cy="4618620"/>
                <a:chOff x="1410474" y="614962"/>
                <a:chExt cx="4618620" cy="4618620"/>
              </a:xfrm>
            </p:grpSpPr>
            <p:sp>
              <p:nvSpPr>
                <p:cNvPr id="4" name="Donut 3">
                  <a:extLst>
                    <a:ext uri="{FF2B5EF4-FFF2-40B4-BE49-F238E27FC236}">
                      <a16:creationId xmlns:a16="http://schemas.microsoft.com/office/drawing/2014/main" id="{AD727F63-B088-52DF-6948-186525FC36A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502444" y="1776220"/>
                  <a:ext cx="2354580" cy="2354580"/>
                </a:xfrm>
                <a:prstGeom prst="donut">
                  <a:avLst>
                    <a:gd name="adj" fmla="val 1280"/>
                  </a:avLst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" name="Donut 5">
                  <a:extLst>
                    <a:ext uri="{FF2B5EF4-FFF2-40B4-BE49-F238E27FC236}">
                      <a16:creationId xmlns:a16="http://schemas.microsoft.com/office/drawing/2014/main" id="{B6D8A556-B185-394F-016E-1E968AB0435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145827" y="1419603"/>
                  <a:ext cx="3067813" cy="3067813"/>
                </a:xfrm>
                <a:prstGeom prst="donut">
                  <a:avLst>
                    <a:gd name="adj" fmla="val 969"/>
                  </a:avLst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" name="Donut 6">
                  <a:extLst>
                    <a:ext uri="{FF2B5EF4-FFF2-40B4-BE49-F238E27FC236}">
                      <a16:creationId xmlns:a16="http://schemas.microsoft.com/office/drawing/2014/main" id="{546469F5-5E90-8674-65A8-284238A85D9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410474" y="614962"/>
                  <a:ext cx="4618620" cy="4618620"/>
                </a:xfrm>
                <a:prstGeom prst="donut">
                  <a:avLst>
                    <a:gd name="adj" fmla="val 661"/>
                  </a:avLst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F4AFD8E5-BA4C-3006-A582-77CF6A9772B2}"/>
                </a:ext>
              </a:extLst>
            </p:cNvPr>
            <p:cNvGrpSpPr/>
            <p:nvPr/>
          </p:nvGrpSpPr>
          <p:grpSpPr>
            <a:xfrm>
              <a:off x="4834107" y="490626"/>
              <a:ext cx="1621577" cy="1495610"/>
              <a:chOff x="1130422" y="621224"/>
              <a:chExt cx="1621577" cy="1495610"/>
            </a:xfrm>
          </p:grpSpPr>
          <p:sp>
            <p:nvSpPr>
              <p:cNvPr id="28" name="Right Arrow 27">
                <a:extLst>
                  <a:ext uri="{FF2B5EF4-FFF2-40B4-BE49-F238E27FC236}">
                    <a16:creationId xmlns:a16="http://schemas.microsoft.com/office/drawing/2014/main" id="{F5A3A26C-0F2D-A452-FCDA-3267689152AD}"/>
                  </a:ext>
                </a:extLst>
              </p:cNvPr>
              <p:cNvSpPr/>
              <p:nvPr/>
            </p:nvSpPr>
            <p:spPr>
              <a:xfrm rot="5400000">
                <a:off x="1274345" y="1470748"/>
                <a:ext cx="1061894" cy="230278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26E630F-F2E1-52A2-4DB1-57FD106F9213}"/>
                  </a:ext>
                </a:extLst>
              </p:cNvPr>
              <p:cNvSpPr txBox="1"/>
              <p:nvPr/>
            </p:nvSpPr>
            <p:spPr>
              <a:xfrm>
                <a:off x="1130422" y="621224"/>
                <a:ext cx="162157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Water vapor </a:t>
                </a:r>
              </a:p>
            </p:txBody>
          </p:sp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E81F61A-BB41-F13E-D1C1-F10E308686A6}"/>
                </a:ext>
              </a:extLst>
            </p:cNvPr>
            <p:cNvSpPr txBox="1"/>
            <p:nvPr/>
          </p:nvSpPr>
          <p:spPr>
            <a:xfrm>
              <a:off x="4876033" y="2569593"/>
              <a:ext cx="1276985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Ice crystal</a:t>
              </a:r>
            </a:p>
            <a:p>
              <a:pPr algn="ctr"/>
              <a:r>
                <a:rPr lang="en-US" dirty="0"/>
                <a:t>(2D)</a:t>
              </a: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49789EF1-FD12-4883-2548-338FECCD3B6E}"/>
              </a:ext>
            </a:extLst>
          </p:cNvPr>
          <p:cNvSpPr txBox="1"/>
          <p:nvPr/>
        </p:nvSpPr>
        <p:spPr>
          <a:xfrm>
            <a:off x="9089980" y="2284850"/>
            <a:ext cx="127698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Ice crystal</a:t>
            </a:r>
          </a:p>
          <a:p>
            <a:pPr algn="ctr"/>
            <a:r>
              <a:rPr lang="en-US" dirty="0"/>
              <a:t>(3D)</a:t>
            </a:r>
          </a:p>
        </p:txBody>
      </p:sp>
      <p:sp>
        <p:nvSpPr>
          <p:cNvPr id="39" name="Right Arrow 38">
            <a:extLst>
              <a:ext uri="{FF2B5EF4-FFF2-40B4-BE49-F238E27FC236}">
                <a16:creationId xmlns:a16="http://schemas.microsoft.com/office/drawing/2014/main" id="{E95F1144-C1A2-ED0B-B644-0F4E1A0D2D88}"/>
              </a:ext>
            </a:extLst>
          </p:cNvPr>
          <p:cNvSpPr/>
          <p:nvPr/>
        </p:nvSpPr>
        <p:spPr>
          <a:xfrm rot="8520344">
            <a:off x="2801060" y="1496311"/>
            <a:ext cx="2185605" cy="19896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ight Arrow 39">
            <a:extLst>
              <a:ext uri="{FF2B5EF4-FFF2-40B4-BE49-F238E27FC236}">
                <a16:creationId xmlns:a16="http://schemas.microsoft.com/office/drawing/2014/main" id="{00075494-C1B0-4386-6CFB-3396C68CCAD7}"/>
              </a:ext>
            </a:extLst>
          </p:cNvPr>
          <p:cNvSpPr/>
          <p:nvPr/>
        </p:nvSpPr>
        <p:spPr>
          <a:xfrm rot="1494113">
            <a:off x="6206030" y="976394"/>
            <a:ext cx="1045520" cy="19896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3895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2653E19E-0BF3-0E6A-CD42-623FCF7762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0663" y="0"/>
            <a:ext cx="92090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94330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Group 52">
            <a:extLst>
              <a:ext uri="{FF2B5EF4-FFF2-40B4-BE49-F238E27FC236}">
                <a16:creationId xmlns:a16="http://schemas.microsoft.com/office/drawing/2014/main" id="{788C9176-56C3-3553-1DB6-0A3554B00773}"/>
              </a:ext>
            </a:extLst>
          </p:cNvPr>
          <p:cNvGrpSpPr>
            <a:grpSpLocks noChangeAspect="1"/>
          </p:cNvGrpSpPr>
          <p:nvPr/>
        </p:nvGrpSpPr>
        <p:grpSpPr>
          <a:xfrm>
            <a:off x="327699" y="768866"/>
            <a:ext cx="4285391" cy="4285391"/>
            <a:chOff x="2626765" y="298602"/>
            <a:chExt cx="5539070" cy="5539070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433D4794-FFEB-DCCE-724B-3F13E923C0B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626765" y="298602"/>
              <a:ext cx="5539070" cy="5539070"/>
              <a:chOff x="1410370" y="1638633"/>
              <a:chExt cx="3114281" cy="3114281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8051B33F-A8A0-C99C-7F33-AA1E3EA73571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410370" y="1638633"/>
                <a:ext cx="3114281" cy="3114281"/>
                <a:chOff x="1410474" y="614962"/>
                <a:chExt cx="4618620" cy="4618620"/>
              </a:xfrm>
            </p:grpSpPr>
            <p:pic>
              <p:nvPicPr>
                <p:cNvPr id="13" name="Picture 8">
                  <a:extLst>
                    <a:ext uri="{FF2B5EF4-FFF2-40B4-BE49-F238E27FC236}">
                      <a16:creationId xmlns:a16="http://schemas.microsoft.com/office/drawing/2014/main" id="{2400342A-9EDE-AC98-F66C-17E64E56415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77283" y="1719352"/>
                  <a:ext cx="2404872" cy="246888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grpSp>
              <p:nvGrpSpPr>
                <p:cNvPr id="8" name="Group 7">
                  <a:extLst>
                    <a:ext uri="{FF2B5EF4-FFF2-40B4-BE49-F238E27FC236}">
                      <a16:creationId xmlns:a16="http://schemas.microsoft.com/office/drawing/2014/main" id="{A8E57A2B-CEA5-C092-9357-B221490E63F2}"/>
                    </a:ext>
                  </a:extLst>
                </p:cNvPr>
                <p:cNvGrpSpPr/>
                <p:nvPr/>
              </p:nvGrpSpPr>
              <p:grpSpPr>
                <a:xfrm>
                  <a:off x="1410474" y="614962"/>
                  <a:ext cx="4618620" cy="4618620"/>
                  <a:chOff x="1410474" y="614962"/>
                  <a:chExt cx="4618620" cy="4618620"/>
                </a:xfrm>
              </p:grpSpPr>
              <p:sp>
                <p:nvSpPr>
                  <p:cNvPr id="4" name="Donut 3">
                    <a:extLst>
                      <a:ext uri="{FF2B5EF4-FFF2-40B4-BE49-F238E27FC236}">
                        <a16:creationId xmlns:a16="http://schemas.microsoft.com/office/drawing/2014/main" id="{AD727F63-B088-52DF-6948-186525FC36A8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502444" y="1776220"/>
                    <a:ext cx="2354580" cy="2354580"/>
                  </a:xfrm>
                  <a:prstGeom prst="donut">
                    <a:avLst>
                      <a:gd name="adj" fmla="val 1280"/>
                    </a:avLst>
                  </a:prstGeom>
                  <a:solidFill>
                    <a:schemeClr val="bg2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" name="Donut 5">
                    <a:extLst>
                      <a:ext uri="{FF2B5EF4-FFF2-40B4-BE49-F238E27FC236}">
                        <a16:creationId xmlns:a16="http://schemas.microsoft.com/office/drawing/2014/main" id="{B6D8A556-B185-394F-016E-1E968AB0435E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145827" y="1419603"/>
                    <a:ext cx="3067813" cy="3067813"/>
                  </a:xfrm>
                  <a:prstGeom prst="donut">
                    <a:avLst>
                      <a:gd name="adj" fmla="val 969"/>
                    </a:avLst>
                  </a:prstGeom>
                  <a:solidFill>
                    <a:schemeClr val="bg2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7" name="Donut 6">
                    <a:extLst>
                      <a:ext uri="{FF2B5EF4-FFF2-40B4-BE49-F238E27FC236}">
                        <a16:creationId xmlns:a16="http://schemas.microsoft.com/office/drawing/2014/main" id="{546469F5-5E90-8674-65A8-284238A85D9D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1410474" y="614962"/>
                    <a:ext cx="4618620" cy="4618620"/>
                  </a:xfrm>
                  <a:prstGeom prst="donut">
                    <a:avLst>
                      <a:gd name="adj" fmla="val 661"/>
                    </a:avLst>
                  </a:prstGeom>
                  <a:solidFill>
                    <a:schemeClr val="bg2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7A87EA1C-5AC8-59E9-E8F4-11D0E5935E6C}"/>
                  </a:ext>
                </a:extLst>
              </p:cNvPr>
              <p:cNvGrpSpPr/>
              <p:nvPr/>
            </p:nvGrpSpPr>
            <p:grpSpPr>
              <a:xfrm>
                <a:off x="2828531" y="2588647"/>
                <a:ext cx="506436" cy="660341"/>
                <a:chOff x="6013166" y="1017898"/>
                <a:chExt cx="506436" cy="660341"/>
              </a:xfrm>
            </p:grpSpPr>
            <p:cxnSp>
              <p:nvCxnSpPr>
                <p:cNvPr id="45" name="Straight Arrow Connector 44">
                  <a:extLst>
                    <a:ext uri="{FF2B5EF4-FFF2-40B4-BE49-F238E27FC236}">
                      <a16:creationId xmlns:a16="http://schemas.microsoft.com/office/drawing/2014/main" id="{9ACA624F-63B7-A245-2628-DA479C0EBF7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132086" y="1029226"/>
                  <a:ext cx="373235" cy="649013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Arrow Connector 45">
                  <a:extLst>
                    <a:ext uri="{FF2B5EF4-FFF2-40B4-BE49-F238E27FC236}">
                      <a16:creationId xmlns:a16="http://schemas.microsoft.com/office/drawing/2014/main" id="{5E39C386-5CDF-2B8C-1EA7-9E96EDE66A0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V="1">
                  <a:off x="5801915" y="1345750"/>
                  <a:ext cx="660341" cy="4637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7" name="TextBox 46">
                      <a:extLst>
                        <a:ext uri="{FF2B5EF4-FFF2-40B4-BE49-F238E27FC236}">
                          <a16:creationId xmlns:a16="http://schemas.microsoft.com/office/drawing/2014/main" id="{67715EF4-0319-F186-2618-03FE033FABF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013166" y="1128278"/>
                      <a:ext cx="506436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14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30</m:t>
                            </m:r>
                            <m:r>
                              <a:rPr lang="en-US" sz="140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°</m:t>
                            </m:r>
                          </m:oMath>
                        </m:oMathPara>
                      </a14:m>
                      <a:endParaRPr lang="en-US" sz="1400" dirty="0"/>
                    </a:p>
                  </p:txBody>
                </p:sp>
              </mc:Choice>
              <mc:Fallback xmlns="">
                <p:sp>
                  <p:nvSpPr>
                    <p:cNvPr id="47" name="TextBox 46">
                      <a:extLst>
                        <a:ext uri="{FF2B5EF4-FFF2-40B4-BE49-F238E27FC236}">
                          <a16:creationId xmlns:a16="http://schemas.microsoft.com/office/drawing/2014/main" id="{67715EF4-0319-F186-2618-03FE033FABFE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013166" y="1128278"/>
                      <a:ext cx="506436" cy="307777"/>
                    </a:xfrm>
                    <a:prstGeom prst="rect">
                      <a:avLst/>
                    </a:prstGeom>
                    <a:blipFill>
                      <a:blip r:embed="rId3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FB77BC97-03DD-6AF4-1D5F-9523924C853D}"/>
                    </a:ext>
                  </a:extLst>
                </p:cNvPr>
                <p:cNvSpPr txBox="1"/>
                <p:nvPr/>
              </p:nvSpPr>
              <p:spPr>
                <a:xfrm>
                  <a:off x="4742741" y="2245751"/>
                  <a:ext cx="497057" cy="369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h𝑒𝑥</m:t>
                            </m:r>
                          </m:sub>
                        </m:sSub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FB77BC97-03DD-6AF4-1D5F-9523924C85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42741" y="2245751"/>
                  <a:ext cx="497057" cy="369331"/>
                </a:xfrm>
                <a:prstGeom prst="rect">
                  <a:avLst/>
                </a:prstGeom>
                <a:blipFill>
                  <a:blip r:embed="rId4"/>
                  <a:stretch>
                    <a:fillRect r="-35484" b="-2608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DD28C619-F92C-10CD-6630-A6AB4ABE743D}"/>
                    </a:ext>
                  </a:extLst>
                </p:cNvPr>
                <p:cNvSpPr txBox="1"/>
                <p:nvPr/>
              </p:nvSpPr>
              <p:spPr>
                <a:xfrm>
                  <a:off x="4285988" y="3337106"/>
                  <a:ext cx="4970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h𝑒𝑥</m:t>
                            </m:r>
                          </m:sub>
                        </m:sSub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DD28C619-F92C-10CD-6630-A6AB4ABE74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85988" y="3337106"/>
                  <a:ext cx="497058" cy="369332"/>
                </a:xfrm>
                <a:prstGeom prst="rect">
                  <a:avLst/>
                </a:prstGeom>
                <a:blipFill>
                  <a:blip r:embed="rId5"/>
                  <a:stretch>
                    <a:fillRect r="-35484" b="-2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A44D180E-B22F-22CB-1607-DDC6788635E5}"/>
                    </a:ext>
                  </a:extLst>
                </p:cNvPr>
                <p:cNvSpPr txBox="1"/>
                <p:nvPr/>
              </p:nvSpPr>
              <p:spPr>
                <a:xfrm>
                  <a:off x="5670485" y="2487345"/>
                  <a:ext cx="4970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h𝑒𝑥</m:t>
                            </m:r>
                          </m:sub>
                        </m:sSub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A44D180E-B22F-22CB-1607-DDC6788635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70485" y="2487345"/>
                  <a:ext cx="497058" cy="369332"/>
                </a:xfrm>
                <a:prstGeom prst="rect">
                  <a:avLst/>
                </a:prstGeom>
                <a:blipFill>
                  <a:blip r:embed="rId6"/>
                  <a:stretch>
                    <a:fillRect r="-54839" b="-2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AD2BC698-42E8-883D-D99C-F5A169871C86}"/>
              </a:ext>
            </a:extLst>
          </p:cNvPr>
          <p:cNvGrpSpPr>
            <a:grpSpLocks noChangeAspect="1"/>
          </p:cNvGrpSpPr>
          <p:nvPr/>
        </p:nvGrpSpPr>
        <p:grpSpPr>
          <a:xfrm>
            <a:off x="5244549" y="1793575"/>
            <a:ext cx="2256408" cy="2316464"/>
            <a:chOff x="6945468" y="2093351"/>
            <a:chExt cx="2884142" cy="2960906"/>
          </a:xfrm>
        </p:grpSpPr>
        <p:pic>
          <p:nvPicPr>
            <p:cNvPr id="54" name="Picture 8">
              <a:extLst>
                <a:ext uri="{FF2B5EF4-FFF2-40B4-BE49-F238E27FC236}">
                  <a16:creationId xmlns:a16="http://schemas.microsoft.com/office/drawing/2014/main" id="{18DCF5F9-2324-33E1-85CD-2EB02BE828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45468" y="2093351"/>
              <a:ext cx="2884142" cy="29609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Donut 54">
              <a:extLst>
                <a:ext uri="{FF2B5EF4-FFF2-40B4-BE49-F238E27FC236}">
                  <a16:creationId xmlns:a16="http://schemas.microsoft.com/office/drawing/2014/main" id="{45A15569-177F-AA35-08F9-900CE71A300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25584" y="2306600"/>
              <a:ext cx="2532333" cy="2532333"/>
            </a:xfrm>
            <a:prstGeom prst="donut">
              <a:avLst>
                <a:gd name="adj" fmla="val 969"/>
              </a:avLst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7C087A2B-6608-5947-B19F-2EF630C0EEC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87539" y="2306600"/>
              <a:ext cx="1" cy="12661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D1DD7650-A10B-F275-A2A5-17A2F2964892}"/>
                    </a:ext>
                  </a:extLst>
                </p:cNvPr>
                <p:cNvSpPr txBox="1"/>
                <p:nvPr/>
              </p:nvSpPr>
              <p:spPr>
                <a:xfrm>
                  <a:off x="7661309" y="2681276"/>
                  <a:ext cx="497058" cy="39158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𝑒𝑓𝑓</m:t>
                            </m:r>
                          </m:sub>
                        </m:sSub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D1DD7650-A10B-F275-A2A5-17A2F29648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61309" y="2681276"/>
                  <a:ext cx="497058" cy="391582"/>
                </a:xfrm>
                <a:prstGeom prst="rect">
                  <a:avLst/>
                </a:prstGeom>
                <a:blipFill>
                  <a:blip r:embed="rId7"/>
                  <a:stretch>
                    <a:fillRect r="-37500" b="-36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71" name="Picture 8">
            <a:extLst>
              <a:ext uri="{FF2B5EF4-FFF2-40B4-BE49-F238E27FC236}">
                <a16:creationId xmlns:a16="http://schemas.microsoft.com/office/drawing/2014/main" id="{7AC4372F-A656-77E9-465B-541D3C877D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1272" y="1793575"/>
            <a:ext cx="2256407" cy="2316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0DD6A803-447C-6623-BA35-616914385B10}"/>
                  </a:ext>
                </a:extLst>
              </p:cNvPr>
              <p:cNvSpPr txBox="1"/>
              <p:nvPr/>
            </p:nvSpPr>
            <p:spPr>
              <a:xfrm>
                <a:off x="9207947" y="2107135"/>
                <a:ext cx="60306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0DD6A803-447C-6623-BA35-616914385B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07947" y="2107135"/>
                <a:ext cx="603062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4D2B25A0-6ED1-A83C-FCDD-0556F8643D2D}"/>
              </a:ext>
            </a:extLst>
          </p:cNvPr>
          <p:cNvCxnSpPr>
            <a:cxnSpLocks/>
          </p:cNvCxnSpPr>
          <p:nvPr/>
        </p:nvCxnSpPr>
        <p:spPr>
          <a:xfrm rot="5400000" flipV="1">
            <a:off x="9491545" y="1413220"/>
            <a:ext cx="1" cy="990585"/>
          </a:xfrm>
          <a:prstGeom prst="straightConnector1">
            <a:avLst/>
          </a:prstGeom>
          <a:ln w="2540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B34A7DBD-761E-BB66-A5C2-D80351E59314}"/>
                  </a:ext>
                </a:extLst>
              </p:cNvPr>
              <p:cNvSpPr txBox="1"/>
              <p:nvPr/>
            </p:nvSpPr>
            <p:spPr>
              <a:xfrm>
                <a:off x="9701006" y="1506499"/>
                <a:ext cx="60306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B34A7DBD-761E-BB66-A5C2-D80351E593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01006" y="1506499"/>
                <a:ext cx="603062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FBB1C0EB-DB56-7C22-7455-E21B795F161A}"/>
                  </a:ext>
                </a:extLst>
              </p:cNvPr>
              <p:cNvSpPr txBox="1"/>
              <p:nvPr/>
            </p:nvSpPr>
            <p:spPr>
              <a:xfrm>
                <a:off x="8759713" y="1515463"/>
                <a:ext cx="60306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FBB1C0EB-DB56-7C22-7455-E21B795F16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9713" y="1515463"/>
                <a:ext cx="603062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910108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roup 55">
            <a:extLst>
              <a:ext uri="{FF2B5EF4-FFF2-40B4-BE49-F238E27FC236}">
                <a16:creationId xmlns:a16="http://schemas.microsoft.com/office/drawing/2014/main" id="{BD491910-F5A3-2520-AEC1-AC4879B9EE58}"/>
              </a:ext>
            </a:extLst>
          </p:cNvPr>
          <p:cNvGrpSpPr/>
          <p:nvPr/>
        </p:nvGrpSpPr>
        <p:grpSpPr>
          <a:xfrm>
            <a:off x="859423" y="823834"/>
            <a:ext cx="3553155" cy="3816884"/>
            <a:chOff x="3436368" y="823834"/>
            <a:chExt cx="3553155" cy="3816884"/>
          </a:xfrm>
        </p:grpSpPr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E1ECE12B-EF47-F1E3-65CB-BC44F4512FE1}"/>
                </a:ext>
              </a:extLst>
            </p:cNvPr>
            <p:cNvCxnSpPr>
              <a:cxnSpLocks/>
            </p:cNvCxnSpPr>
            <p:nvPr/>
          </p:nvCxnSpPr>
          <p:spPr>
            <a:xfrm>
              <a:off x="3683788" y="3989476"/>
              <a:ext cx="0" cy="254000"/>
            </a:xfrm>
            <a:prstGeom prst="line">
              <a:avLst/>
            </a:prstGeom>
            <a:ln w="3302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EBD05261-F0B1-D37C-2A63-B945D8C91C8A}"/>
                </a:ext>
              </a:extLst>
            </p:cNvPr>
            <p:cNvCxnSpPr>
              <a:cxnSpLocks/>
            </p:cNvCxnSpPr>
            <p:nvPr/>
          </p:nvCxnSpPr>
          <p:spPr>
            <a:xfrm>
              <a:off x="6797626" y="4016375"/>
              <a:ext cx="0" cy="254000"/>
            </a:xfrm>
            <a:prstGeom prst="line">
              <a:avLst/>
            </a:prstGeom>
            <a:ln w="3302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B5B50761-B458-EAE8-45DE-4CC9D4FFE3C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490834" y="823834"/>
              <a:ext cx="3498689" cy="3498689"/>
              <a:chOff x="3490834" y="823834"/>
              <a:chExt cx="5210332" cy="5210332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6F71A4E3-8C5A-1E2D-C2CE-6C88434D45A5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3490834" y="823834"/>
                <a:ext cx="5210332" cy="5210332"/>
                <a:chOff x="4470116" y="1858464"/>
                <a:chExt cx="2068590" cy="2068590"/>
              </a:xfrm>
            </p:grpSpPr>
            <p:sp>
              <p:nvSpPr>
                <p:cNvPr id="13" name="Donut 12">
                  <a:extLst>
                    <a:ext uri="{FF2B5EF4-FFF2-40B4-BE49-F238E27FC236}">
                      <a16:creationId xmlns:a16="http://schemas.microsoft.com/office/drawing/2014/main" id="{0522F6CE-C951-18A0-8686-F8AFF89290F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470116" y="1858464"/>
                  <a:ext cx="2068590" cy="2068590"/>
                </a:xfrm>
                <a:prstGeom prst="donut">
                  <a:avLst>
                    <a:gd name="adj" fmla="val 969"/>
                  </a:avLst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" name="Frame 14">
                  <a:extLst>
                    <a:ext uri="{FF2B5EF4-FFF2-40B4-BE49-F238E27FC236}">
                      <a16:creationId xmlns:a16="http://schemas.microsoft.com/office/drawing/2014/main" id="{A77FF8B1-A656-69EC-8A27-A8B672067DD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573422" y="1961770"/>
                  <a:ext cx="1861978" cy="1861978"/>
                </a:xfrm>
                <a:prstGeom prst="frame">
                  <a:avLst>
                    <a:gd name="adj1" fmla="val 1183"/>
                  </a:avLst>
                </a:prstGeom>
                <a:solidFill>
                  <a:schemeClr val="accent1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ysClr val="windowText" lastClr="000000"/>
                    </a:solidFill>
                  </a:endParaRPr>
                </a:p>
              </p:txBody>
            </p:sp>
          </p:grpSp>
          <p:sp>
            <p:nvSpPr>
              <p:cNvPr id="19" name="Donut 18">
                <a:extLst>
                  <a:ext uri="{FF2B5EF4-FFF2-40B4-BE49-F238E27FC236}">
                    <a16:creationId xmlns:a16="http://schemas.microsoft.com/office/drawing/2014/main" id="{4DBE21A2-4145-8263-7A75-D7CD4B539A7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921829" y="3283821"/>
                <a:ext cx="375724" cy="371810"/>
              </a:xfrm>
              <a:prstGeom prst="donut">
                <a:avLst>
                  <a:gd name="adj" fmla="val 49580"/>
                </a:avLst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78DFDF96-5D4E-AC71-E95C-A676EBDAAD66}"/>
                  </a:ext>
                </a:extLst>
              </p:cNvPr>
              <p:cNvGrpSpPr/>
              <p:nvPr/>
            </p:nvGrpSpPr>
            <p:grpSpPr>
              <a:xfrm>
                <a:off x="5584941" y="1105684"/>
                <a:ext cx="496634" cy="2244376"/>
                <a:chOff x="5584941" y="1105684"/>
                <a:chExt cx="496634" cy="2244376"/>
              </a:xfrm>
            </p:grpSpPr>
            <p:cxnSp>
              <p:nvCxnSpPr>
                <p:cNvPr id="18" name="Straight Arrow Connector 17">
                  <a:extLst>
                    <a:ext uri="{FF2B5EF4-FFF2-40B4-BE49-F238E27FC236}">
                      <a16:creationId xmlns:a16="http://schemas.microsoft.com/office/drawing/2014/main" id="{C9444B5A-26F4-904F-1C76-FBC3C5DA167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081574" y="1105684"/>
                  <a:ext cx="1" cy="2244376"/>
                </a:xfrm>
                <a:prstGeom prst="straightConnector1">
                  <a:avLst/>
                </a:prstGeom>
                <a:ln w="508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04927305-BDFF-E794-47E4-4DCB1392C201}"/>
                    </a:ext>
                  </a:extLst>
                </p:cNvPr>
                <p:cNvSpPr txBox="1"/>
                <p:nvPr/>
              </p:nvSpPr>
              <p:spPr>
                <a:xfrm>
                  <a:off x="5584941" y="1594653"/>
                  <a:ext cx="375724" cy="461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400" i="1" dirty="0"/>
                    <a:t>L</a:t>
                  </a:r>
                </a:p>
              </p:txBody>
            </p:sp>
          </p:grp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31C835B7-2B6E-6B7F-369E-EDBB607A0D46}"/>
                  </a:ext>
                </a:extLst>
              </p:cNvPr>
              <p:cNvGrpSpPr/>
              <p:nvPr/>
            </p:nvGrpSpPr>
            <p:grpSpPr>
              <a:xfrm>
                <a:off x="5926286" y="857240"/>
                <a:ext cx="1605598" cy="2493818"/>
                <a:chOff x="5863977" y="1363783"/>
                <a:chExt cx="1605598" cy="2493818"/>
              </a:xfrm>
            </p:grpSpPr>
            <p:cxnSp>
              <p:nvCxnSpPr>
                <p:cNvPr id="29" name="Straight Arrow Connector 28">
                  <a:extLst>
                    <a:ext uri="{FF2B5EF4-FFF2-40B4-BE49-F238E27FC236}">
                      <a16:creationId xmlns:a16="http://schemas.microsoft.com/office/drawing/2014/main" id="{1AF9D47B-177B-7F17-40C9-08CEADD321D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108158" y="1363783"/>
                  <a:ext cx="0" cy="2493818"/>
                </a:xfrm>
                <a:prstGeom prst="straightConnector1">
                  <a:avLst/>
                </a:prstGeom>
                <a:ln w="508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BBAEC926-A15A-1A8D-6FBB-F70FC39CF7AA}"/>
                    </a:ext>
                  </a:extLst>
                </p:cNvPr>
                <p:cNvSpPr txBox="1"/>
                <p:nvPr/>
              </p:nvSpPr>
              <p:spPr>
                <a:xfrm>
                  <a:off x="5863977" y="2101674"/>
                  <a:ext cx="1605598" cy="68752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400" i="1" dirty="0" err="1"/>
                    <a:t>L</a:t>
                  </a:r>
                  <a:r>
                    <a:rPr lang="en-US" sz="2400" i="1" baseline="-25000" dirty="0" err="1"/>
                    <a:t>equiv</a:t>
                  </a:r>
                  <a:endParaRPr lang="en-US" sz="2400" i="1" dirty="0"/>
                </a:p>
              </p:txBody>
            </p:sp>
          </p:grp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B4A84AF9-6C3F-F766-2351-D7BDA0768996}"/>
                  </a:ext>
                </a:extLst>
              </p:cNvPr>
              <p:cNvGrpSpPr/>
              <p:nvPr/>
            </p:nvGrpSpPr>
            <p:grpSpPr>
              <a:xfrm>
                <a:off x="6242529" y="1157879"/>
                <a:ext cx="2169579" cy="2180392"/>
                <a:chOff x="3183826" y="1439899"/>
                <a:chExt cx="2169579" cy="2180392"/>
              </a:xfrm>
            </p:grpSpPr>
            <p:cxnSp>
              <p:nvCxnSpPr>
                <p:cNvPr id="32" name="Straight Arrow Connector 31">
                  <a:extLst>
                    <a:ext uri="{FF2B5EF4-FFF2-40B4-BE49-F238E27FC236}">
                      <a16:creationId xmlns:a16="http://schemas.microsoft.com/office/drawing/2014/main" id="{3AA72BB3-161F-B558-984E-A3E114A2A5ED}"/>
                    </a:ext>
                  </a:extLst>
                </p:cNvPr>
                <p:cNvCxnSpPr>
                  <a:cxnSpLocks/>
                  <a:stCxn id="19" idx="7"/>
                </p:cNvCxnSpPr>
                <p:nvPr/>
              </p:nvCxnSpPr>
              <p:spPr>
                <a:xfrm flipV="1">
                  <a:off x="3183826" y="1439899"/>
                  <a:ext cx="2127748" cy="2180392"/>
                </a:xfrm>
                <a:prstGeom prst="straightConnector1">
                  <a:avLst/>
                </a:prstGeom>
                <a:ln w="508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4AC4326D-FD71-8CCA-A2D8-8D2551DA5DAF}"/>
                    </a:ext>
                  </a:extLst>
                </p:cNvPr>
                <p:cNvSpPr txBox="1"/>
                <p:nvPr/>
              </p:nvSpPr>
              <p:spPr>
                <a:xfrm>
                  <a:off x="3697510" y="2841525"/>
                  <a:ext cx="1655895" cy="68752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400" i="1" dirty="0" err="1"/>
                    <a:t>L</a:t>
                  </a:r>
                  <a:r>
                    <a:rPr lang="en-US" sz="2400" i="1" baseline="-25000" dirty="0" err="1"/>
                    <a:t>corner</a:t>
                  </a:r>
                  <a:endParaRPr lang="en-US" sz="2400" i="1" dirty="0"/>
                </a:p>
              </p:txBody>
            </p:sp>
          </p:grp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D9AE47BB-C3A8-70DA-4083-030F8AFFC68F}"/>
                </a:ext>
              </a:extLst>
            </p:cNvPr>
            <p:cNvSpPr txBox="1"/>
            <p:nvPr/>
          </p:nvSpPr>
          <p:spPr>
            <a:xfrm>
              <a:off x="5066172" y="4154469"/>
              <a:ext cx="32863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i="1" dirty="0"/>
                <a:t>x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988B2EF-2CD6-15DB-3E6A-664FB4D0B6E6}"/>
                </a:ext>
              </a:extLst>
            </p:cNvPr>
            <p:cNvSpPr txBox="1"/>
            <p:nvPr/>
          </p:nvSpPr>
          <p:spPr>
            <a:xfrm>
              <a:off x="3436368" y="4179053"/>
              <a:ext cx="49483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i="1" dirty="0"/>
                <a:t>-L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A465DBC8-241A-3EFA-786F-448D9F047C81}"/>
                </a:ext>
              </a:extLst>
            </p:cNvPr>
            <p:cNvSpPr txBox="1"/>
            <p:nvPr/>
          </p:nvSpPr>
          <p:spPr>
            <a:xfrm>
              <a:off x="6634867" y="4179053"/>
              <a:ext cx="32863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i="1" dirty="0"/>
                <a:t>L</a:t>
              </a:r>
            </a:p>
          </p:txBody>
        </p: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548D9D1E-057B-28E3-87E0-BB634380DD6E}"/>
                </a:ext>
              </a:extLst>
            </p:cNvPr>
            <p:cNvCxnSpPr>
              <a:cxnSpLocks/>
            </p:cNvCxnSpPr>
            <p:nvPr/>
          </p:nvCxnSpPr>
          <p:spPr>
            <a:xfrm>
              <a:off x="5225731" y="4143375"/>
              <a:ext cx="0" cy="81181"/>
            </a:xfrm>
            <a:prstGeom prst="line">
              <a:avLst/>
            </a:prstGeom>
            <a:ln w="3302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7" name="Picture 56">
            <a:extLst>
              <a:ext uri="{FF2B5EF4-FFF2-40B4-BE49-F238E27FC236}">
                <a16:creationId xmlns:a16="http://schemas.microsoft.com/office/drawing/2014/main" id="{7CF23626-4F17-98A3-F34E-C3A528F70F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3326" y="1803418"/>
            <a:ext cx="3537149" cy="3666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6302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6FEBBEE-6904-E9B4-A337-FCA1A21906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2591" y="1045542"/>
            <a:ext cx="4779161" cy="4257334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5E87C5ED-2010-0352-9DD2-D18CCEF759C7}"/>
              </a:ext>
            </a:extLst>
          </p:cNvPr>
          <p:cNvGrpSpPr/>
          <p:nvPr/>
        </p:nvGrpSpPr>
        <p:grpSpPr>
          <a:xfrm>
            <a:off x="5734878" y="3901287"/>
            <a:ext cx="1341783" cy="501748"/>
            <a:chOff x="5734878" y="3901287"/>
            <a:chExt cx="1341783" cy="501748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69FB1805-B0A3-D83C-A024-7DDD7DEB3789}"/>
                </a:ext>
              </a:extLst>
            </p:cNvPr>
            <p:cNvCxnSpPr/>
            <p:nvPr/>
          </p:nvCxnSpPr>
          <p:spPr>
            <a:xfrm flipV="1">
              <a:off x="5734878" y="4234070"/>
              <a:ext cx="1341783" cy="168965"/>
            </a:xfrm>
            <a:prstGeom prst="straightConnector1">
              <a:avLst/>
            </a:prstGeom>
            <a:ln w="635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975D1BF-1CFE-7316-4DBC-E5D7DC19968F}"/>
                </a:ext>
              </a:extLst>
            </p:cNvPr>
            <p:cNvSpPr txBox="1"/>
            <p:nvPr/>
          </p:nvSpPr>
          <p:spPr>
            <a:xfrm rot="21177604">
              <a:off x="6274040" y="3901287"/>
              <a:ext cx="6824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i="1" dirty="0"/>
                <a:t>L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5FC5F2E7-2821-9EDC-AEB4-7D21B37C6A8F}"/>
              </a:ext>
            </a:extLst>
          </p:cNvPr>
          <p:cNvGrpSpPr/>
          <p:nvPr/>
        </p:nvGrpSpPr>
        <p:grpSpPr>
          <a:xfrm>
            <a:off x="7169426" y="1461052"/>
            <a:ext cx="709080" cy="2395034"/>
            <a:chOff x="5734878" y="2008001"/>
            <a:chExt cx="709080" cy="2395034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AB2E3702-37E4-1ACF-0266-A404BC5228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34878" y="2008001"/>
              <a:ext cx="185531" cy="2395034"/>
            </a:xfrm>
            <a:prstGeom prst="straightConnector1">
              <a:avLst/>
            </a:prstGeom>
            <a:ln w="635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B7409E5C-A549-D21E-9D4C-216C067EDF5D}"/>
                    </a:ext>
                  </a:extLst>
                </p:cNvPr>
                <p:cNvSpPr txBox="1"/>
                <p:nvPr/>
              </p:nvSpPr>
              <p:spPr>
                <a:xfrm>
                  <a:off x="5761471" y="3064137"/>
                  <a:ext cx="682487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oMath>
                    </m:oMathPara>
                  </a14:m>
                  <a:endParaRPr lang="en-US" sz="2400" i="1" dirty="0"/>
                </a:p>
              </p:txBody>
            </p:sp>
          </mc:Choice>
          <mc:Fallback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B7409E5C-A549-D21E-9D4C-216C067EDF5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61471" y="3064137"/>
                  <a:ext cx="682487" cy="46166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535771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B7A83CFB-61D5-9F1C-53D9-EF7C0E6203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8275" y="4427126"/>
            <a:ext cx="3183785" cy="2391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762A2037-CF20-450C-EE67-B784872C13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7222" y="114301"/>
            <a:ext cx="3158294" cy="2633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13B092CB-54B9-4AAF-9E12-178DBFB9FE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6387" y="4375627"/>
            <a:ext cx="3158294" cy="2508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7A9D10EC-9070-1FAA-8329-BA9E9F9445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7226" y="3177255"/>
            <a:ext cx="3158294" cy="2431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4">
            <a:extLst>
              <a:ext uri="{FF2B5EF4-FFF2-40B4-BE49-F238E27FC236}">
                <a16:creationId xmlns:a16="http://schemas.microsoft.com/office/drawing/2014/main" id="{DC6D25F6-5FCF-E78B-BE63-EC55E6905A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0168" y="-39398"/>
            <a:ext cx="6014720" cy="4517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A3C3EEE-393D-2E7A-4EEC-B18563D342FC}"/>
              </a:ext>
            </a:extLst>
          </p:cNvPr>
          <p:cNvCxnSpPr>
            <a:cxnSpLocks/>
          </p:cNvCxnSpPr>
          <p:nvPr/>
        </p:nvCxnSpPr>
        <p:spPr>
          <a:xfrm>
            <a:off x="3989873" y="1748790"/>
            <a:ext cx="0" cy="2803647"/>
          </a:xfrm>
          <a:prstGeom prst="straightConnector1">
            <a:avLst/>
          </a:prstGeom>
          <a:ln w="63500">
            <a:solidFill>
              <a:schemeClr val="accent1">
                <a:alpha val="4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9651ADC-F9D0-64F4-0C11-A92924ED83A7}"/>
              </a:ext>
            </a:extLst>
          </p:cNvPr>
          <p:cNvCxnSpPr>
            <a:cxnSpLocks/>
          </p:cNvCxnSpPr>
          <p:nvPr/>
        </p:nvCxnSpPr>
        <p:spPr>
          <a:xfrm>
            <a:off x="5525943" y="701222"/>
            <a:ext cx="2623647" cy="0"/>
          </a:xfrm>
          <a:prstGeom prst="straightConnector1">
            <a:avLst/>
          </a:prstGeom>
          <a:ln w="63500">
            <a:solidFill>
              <a:schemeClr val="accent1">
                <a:alpha val="4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AB86B54-3247-AF30-C3BB-42AF48F90C55}"/>
              </a:ext>
            </a:extLst>
          </p:cNvPr>
          <p:cNvCxnSpPr>
            <a:cxnSpLocks/>
          </p:cNvCxnSpPr>
          <p:nvPr/>
        </p:nvCxnSpPr>
        <p:spPr>
          <a:xfrm>
            <a:off x="6878826" y="1685559"/>
            <a:ext cx="1358396" cy="1763358"/>
          </a:xfrm>
          <a:prstGeom prst="straightConnector1">
            <a:avLst/>
          </a:prstGeom>
          <a:ln w="63500">
            <a:solidFill>
              <a:schemeClr val="accent1">
                <a:alpha val="4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7D75D05-3B7E-BBCB-97A1-048C9BD6E727}"/>
              </a:ext>
            </a:extLst>
          </p:cNvPr>
          <p:cNvCxnSpPr>
            <a:cxnSpLocks/>
          </p:cNvCxnSpPr>
          <p:nvPr/>
        </p:nvCxnSpPr>
        <p:spPr>
          <a:xfrm>
            <a:off x="4483843" y="3083875"/>
            <a:ext cx="1177815" cy="1468562"/>
          </a:xfrm>
          <a:prstGeom prst="straightConnector1">
            <a:avLst/>
          </a:prstGeom>
          <a:ln w="63500">
            <a:solidFill>
              <a:schemeClr val="accent1">
                <a:alpha val="4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8829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870646FC-37F8-19DA-B0F3-E2D3CBAA8FCB}"/>
              </a:ext>
            </a:extLst>
          </p:cNvPr>
          <p:cNvSpPr txBox="1"/>
          <p:nvPr/>
        </p:nvSpPr>
        <p:spPr>
          <a:xfrm>
            <a:off x="2746676" y="1187081"/>
            <a:ext cx="3707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C3755C9-7304-17E2-5976-CD3D9BC76DE2}"/>
              </a:ext>
            </a:extLst>
          </p:cNvPr>
          <p:cNvGrpSpPr/>
          <p:nvPr/>
        </p:nvGrpSpPr>
        <p:grpSpPr>
          <a:xfrm>
            <a:off x="150986" y="4279981"/>
            <a:ext cx="3183785" cy="2391160"/>
            <a:chOff x="373723" y="4279981"/>
            <a:chExt cx="3183785" cy="2391160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B7A83CFB-61D5-9F1C-53D9-EF7C0E6203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3723" y="4279981"/>
              <a:ext cx="3183785" cy="23911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04B08C7-8B7D-7F70-31F5-188B594CB3FE}"/>
                </a:ext>
              </a:extLst>
            </p:cNvPr>
            <p:cNvSpPr txBox="1"/>
            <p:nvPr/>
          </p:nvSpPr>
          <p:spPr>
            <a:xfrm>
              <a:off x="1875015" y="5008614"/>
              <a:ext cx="37070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A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7433DC6F-F78F-9DFA-799D-AD5E54AB264A}"/>
              </a:ext>
            </a:extLst>
          </p:cNvPr>
          <p:cNvSpPr txBox="1"/>
          <p:nvPr/>
        </p:nvSpPr>
        <p:spPr>
          <a:xfrm>
            <a:off x="3814745" y="358579"/>
            <a:ext cx="3707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FA0902D5-51C7-A6D2-3C06-893AA14F398B}"/>
              </a:ext>
            </a:extLst>
          </p:cNvPr>
          <p:cNvGrpSpPr/>
          <p:nvPr/>
        </p:nvGrpSpPr>
        <p:grpSpPr>
          <a:xfrm>
            <a:off x="3262999" y="4258433"/>
            <a:ext cx="3027759" cy="2524554"/>
            <a:chOff x="6368489" y="4236479"/>
            <a:chExt cx="3027759" cy="2524554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762A2037-CF20-450C-EE67-B784872C13C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68489" y="4236479"/>
              <a:ext cx="3027759" cy="25245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0E703E5-DA73-C093-397A-329A266C4432}"/>
                </a:ext>
              </a:extLst>
            </p:cNvPr>
            <p:cNvSpPr txBox="1"/>
            <p:nvPr/>
          </p:nvSpPr>
          <p:spPr>
            <a:xfrm>
              <a:off x="7776383" y="5264159"/>
              <a:ext cx="37070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B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EFFE3CD-73CE-B20E-7529-43C630310EDC}"/>
              </a:ext>
            </a:extLst>
          </p:cNvPr>
          <p:cNvGrpSpPr/>
          <p:nvPr/>
        </p:nvGrpSpPr>
        <p:grpSpPr>
          <a:xfrm>
            <a:off x="6245993" y="4279981"/>
            <a:ext cx="3289441" cy="2532082"/>
            <a:chOff x="9076290" y="4228951"/>
            <a:chExt cx="3289441" cy="2532082"/>
          </a:xfrm>
        </p:grpSpPr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7A9D10EC-9070-1FAA-8329-BA9E9F9445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76290" y="4228951"/>
              <a:ext cx="3289441" cy="25320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7045473-CFE8-06BE-E649-91D65112C36D}"/>
                </a:ext>
              </a:extLst>
            </p:cNvPr>
            <p:cNvSpPr txBox="1"/>
            <p:nvPr/>
          </p:nvSpPr>
          <p:spPr>
            <a:xfrm>
              <a:off x="10561031" y="5000806"/>
              <a:ext cx="37070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C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5680F7B3-4C97-FDCA-98B3-5E8D412D8760}"/>
              </a:ext>
            </a:extLst>
          </p:cNvPr>
          <p:cNvSpPr txBox="1"/>
          <p:nvPr/>
        </p:nvSpPr>
        <p:spPr>
          <a:xfrm>
            <a:off x="5374752" y="1609717"/>
            <a:ext cx="3707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</a:t>
            </a:r>
          </a:p>
        </p:txBody>
      </p:sp>
      <p:pic>
        <p:nvPicPr>
          <p:cNvPr id="37" name="Picture 4">
            <a:extLst>
              <a:ext uri="{FF2B5EF4-FFF2-40B4-BE49-F238E27FC236}">
                <a16:creationId xmlns:a16="http://schemas.microsoft.com/office/drawing/2014/main" id="{DC6D25F6-5FCF-E78B-BE63-EC55E6905A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735" y="-124650"/>
            <a:ext cx="6014720" cy="4517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DDD1D451-5B9B-72FB-F115-001737E50C24}"/>
              </a:ext>
            </a:extLst>
          </p:cNvPr>
          <p:cNvGrpSpPr/>
          <p:nvPr/>
        </p:nvGrpSpPr>
        <p:grpSpPr>
          <a:xfrm>
            <a:off x="6243593" y="49599"/>
            <a:ext cx="3201731" cy="2084408"/>
            <a:chOff x="6243593" y="49599"/>
            <a:chExt cx="3201731" cy="2084408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82A117DB-4166-9179-602C-C82BE28F3551}"/>
                </a:ext>
              </a:extLst>
            </p:cNvPr>
            <p:cNvGrpSpPr/>
            <p:nvPr/>
          </p:nvGrpSpPr>
          <p:grpSpPr>
            <a:xfrm>
              <a:off x="6414314" y="49599"/>
              <a:ext cx="3008788" cy="1856852"/>
              <a:chOff x="6110202" y="285527"/>
              <a:chExt cx="3008788" cy="1856852"/>
            </a:xfrm>
          </p:grpSpPr>
          <p:pic>
            <p:nvPicPr>
              <p:cNvPr id="23" name="Picture 8">
                <a:extLst>
                  <a:ext uri="{FF2B5EF4-FFF2-40B4-BE49-F238E27FC236}">
                    <a16:creationId xmlns:a16="http://schemas.microsoft.com/office/drawing/2014/main" id="{4BEE5EE4-65E1-C061-592F-557A95BBCB9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5600"/>
              <a:stretch/>
            </p:blipFill>
            <p:spPr bwMode="auto">
              <a:xfrm>
                <a:off x="6110202" y="285527"/>
                <a:ext cx="3008788" cy="185685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F45D0F63-2549-FA74-34B9-331714DF05D1}"/>
                      </a:ext>
                    </a:extLst>
                  </p:cNvPr>
                  <p:cNvSpPr txBox="1"/>
                  <p:nvPr/>
                </p:nvSpPr>
                <p:spPr>
                  <a:xfrm>
                    <a:off x="6586647" y="309166"/>
                    <a:ext cx="2212207" cy="83099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0−400</m:t>
                        </m:r>
                      </m:oMath>
                    </a14:m>
                    <a:r>
                      <a:rPr lang="en-US" sz="2400" dirty="0"/>
                      <a:t> and </a:t>
                    </a:r>
                    <a14:m>
                      <m:oMath xmlns:m="http://schemas.openxmlformats.org/officeDocument/2006/math">
                        <m:r>
                          <a:rPr lang="en-US" sz="2400" b="0" i="0" dirty="0" smtClean="0">
                            <a:latin typeface="Cambria Math" panose="02040503050406030204" pitchFamily="18" charset="0"/>
                          </a:rPr>
                          <m:t>800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−1200 </m:t>
                        </m:r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𝑚𝑠</m:t>
                        </m:r>
                      </m:oMath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F45D0F63-2549-FA74-34B9-331714DF05D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586647" y="309166"/>
                    <a:ext cx="2212207" cy="830997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571" t="-4478" b="-895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7" name="Frame 26">
              <a:extLst>
                <a:ext uri="{FF2B5EF4-FFF2-40B4-BE49-F238E27FC236}">
                  <a16:creationId xmlns:a16="http://schemas.microsoft.com/office/drawing/2014/main" id="{BB586D11-CEA2-F90A-D3BD-E55297789CFD}"/>
                </a:ext>
              </a:extLst>
            </p:cNvPr>
            <p:cNvSpPr/>
            <p:nvPr/>
          </p:nvSpPr>
          <p:spPr>
            <a:xfrm>
              <a:off x="6243593" y="49599"/>
              <a:ext cx="3201731" cy="2084408"/>
            </a:xfrm>
            <a:prstGeom prst="frame">
              <a:avLst>
                <a:gd name="adj1" fmla="val 1252"/>
              </a:avLst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0CDF84F-A659-4B9D-B940-1B8F75AFB1D2}"/>
              </a:ext>
            </a:extLst>
          </p:cNvPr>
          <p:cNvGrpSpPr/>
          <p:nvPr/>
        </p:nvGrpSpPr>
        <p:grpSpPr>
          <a:xfrm>
            <a:off x="6243593" y="2211471"/>
            <a:ext cx="3342497" cy="2108156"/>
            <a:chOff x="6243593" y="2188025"/>
            <a:chExt cx="3342497" cy="2108156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DB297039-313C-4511-B511-7B4C61BAAC00}"/>
                </a:ext>
              </a:extLst>
            </p:cNvPr>
            <p:cNvGrpSpPr/>
            <p:nvPr/>
          </p:nvGrpSpPr>
          <p:grpSpPr>
            <a:xfrm>
              <a:off x="6337377" y="2188025"/>
              <a:ext cx="3248713" cy="2036715"/>
              <a:chOff x="8766923" y="1045568"/>
              <a:chExt cx="3248713" cy="2036715"/>
            </a:xfrm>
          </p:grpSpPr>
          <p:pic>
            <p:nvPicPr>
              <p:cNvPr id="20" name="Picture 10">
                <a:extLst>
                  <a:ext uri="{FF2B5EF4-FFF2-40B4-BE49-F238E27FC236}">
                    <a16:creationId xmlns:a16="http://schemas.microsoft.com/office/drawing/2014/main" id="{A2EFD071-3465-4AC7-5D9A-AFB7BD3E6D7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766923" y="1077363"/>
                <a:ext cx="3248713" cy="200492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5BDDB619-5BAE-0D6D-9B34-E9BB2EE31685}"/>
                      </a:ext>
                    </a:extLst>
                  </p:cNvPr>
                  <p:cNvSpPr txBox="1"/>
                  <p:nvPr/>
                </p:nvSpPr>
                <p:spPr>
                  <a:xfrm>
                    <a:off x="9370889" y="1045568"/>
                    <a:ext cx="2212207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400−800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𝑚𝑠</m:t>
                        </m:r>
                      </m:oMath>
                    </a14:m>
                    <a:r>
                      <a:rPr lang="en-US" sz="2400" dirty="0"/>
                      <a:t>  </a:t>
                    </a:r>
                  </a:p>
                </p:txBody>
              </p:sp>
            </mc:Choice>
            <mc:Fallback xmlns=""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5BDDB619-5BAE-0D6D-9B34-E9BB2EE3168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370889" y="1045568"/>
                    <a:ext cx="2212207" cy="461665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l="-571" b="-2162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30" name="Frame 29">
              <a:extLst>
                <a:ext uri="{FF2B5EF4-FFF2-40B4-BE49-F238E27FC236}">
                  <a16:creationId xmlns:a16="http://schemas.microsoft.com/office/drawing/2014/main" id="{6C901FAD-4F88-AE39-1377-34079EEC2115}"/>
                </a:ext>
              </a:extLst>
            </p:cNvPr>
            <p:cNvSpPr/>
            <p:nvPr/>
          </p:nvSpPr>
          <p:spPr>
            <a:xfrm>
              <a:off x="6243593" y="2211773"/>
              <a:ext cx="3201731" cy="2084408"/>
            </a:xfrm>
            <a:prstGeom prst="frame">
              <a:avLst>
                <a:gd name="adj1" fmla="val 1252"/>
              </a:avLst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123583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4" name="Picture 8">
            <a:extLst>
              <a:ext uri="{FF2B5EF4-FFF2-40B4-BE49-F238E27FC236}">
                <a16:creationId xmlns:a16="http://schemas.microsoft.com/office/drawing/2014/main" id="{910BECD4-1AAF-8B92-118B-2667211FEB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00"/>
          <a:stretch/>
        </p:blipFill>
        <p:spPr bwMode="auto">
          <a:xfrm>
            <a:off x="1197959" y="902354"/>
            <a:ext cx="4572219" cy="2821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58A35B2D-3C33-2574-57DA-7AB0E75451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7959" y="3596390"/>
            <a:ext cx="4572219" cy="2821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17659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C4B536A-663F-BFF2-88CF-7AFF296C1A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1282" y="354331"/>
            <a:ext cx="7168071" cy="5383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ight Arrow 4">
            <a:extLst>
              <a:ext uri="{FF2B5EF4-FFF2-40B4-BE49-F238E27FC236}">
                <a16:creationId xmlns:a16="http://schemas.microsoft.com/office/drawing/2014/main" id="{38338425-8784-70A7-4FA2-1018D977C133}"/>
              </a:ext>
            </a:extLst>
          </p:cNvPr>
          <p:cNvSpPr/>
          <p:nvPr/>
        </p:nvSpPr>
        <p:spPr>
          <a:xfrm rot="10800000">
            <a:off x="2227711" y="4818164"/>
            <a:ext cx="828799" cy="27432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5FF3CE7-AEC2-DA2F-1973-CD6E6F30D022}"/>
              </a:ext>
            </a:extLst>
          </p:cNvPr>
          <p:cNvGrpSpPr/>
          <p:nvPr/>
        </p:nvGrpSpPr>
        <p:grpSpPr>
          <a:xfrm>
            <a:off x="8654040" y="4815482"/>
            <a:ext cx="2532269" cy="1245068"/>
            <a:chOff x="9018270" y="5063490"/>
            <a:chExt cx="2271574" cy="1245068"/>
          </a:xfrm>
        </p:grpSpPr>
        <p:sp>
          <p:nvSpPr>
            <p:cNvPr id="4" name="Right Arrow 3">
              <a:extLst>
                <a:ext uri="{FF2B5EF4-FFF2-40B4-BE49-F238E27FC236}">
                  <a16:creationId xmlns:a16="http://schemas.microsoft.com/office/drawing/2014/main" id="{2852CDD3-8741-0185-132C-FE4B889A2D99}"/>
                </a:ext>
              </a:extLst>
            </p:cNvPr>
            <p:cNvSpPr/>
            <p:nvPr/>
          </p:nvSpPr>
          <p:spPr>
            <a:xfrm>
              <a:off x="9018270" y="5063490"/>
              <a:ext cx="828799" cy="274320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188543F-549D-85B9-10B0-0F72FEECFE73}"/>
                </a:ext>
              </a:extLst>
            </p:cNvPr>
            <p:cNvSpPr txBox="1"/>
            <p:nvPr/>
          </p:nvSpPr>
          <p:spPr>
            <a:xfrm>
              <a:off x="9018270" y="5385228"/>
              <a:ext cx="227157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Convex growth facets </a:t>
              </a:r>
            </a:p>
            <a:p>
              <a:r>
                <a:rPr lang="en-US" dirty="0"/>
                <a:t>transitions to </a:t>
              </a:r>
            </a:p>
            <a:p>
              <a:r>
                <a:rPr lang="en-US" dirty="0"/>
                <a:t>dendritic growth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8A3A2E4D-592A-3313-A210-D5C8DF646E32}"/>
              </a:ext>
            </a:extLst>
          </p:cNvPr>
          <p:cNvSpPr txBox="1"/>
          <p:nvPr/>
        </p:nvSpPr>
        <p:spPr>
          <a:xfrm>
            <a:off x="1234309" y="5137220"/>
            <a:ext cx="19139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Concave ablation facets transition to rounding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3FDA961-EC8F-9BE1-6E3A-C345F0BEE1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1815" y="2719641"/>
            <a:ext cx="1409229" cy="105589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297AF22-5D7B-A765-96EA-CFA809F2C64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2719641"/>
            <a:ext cx="1405890" cy="105589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7722203-1131-BCE3-4B6D-FD8AFB403502}"/>
              </a:ext>
            </a:extLst>
          </p:cNvPr>
          <p:cNvSpPr txBox="1"/>
          <p:nvPr/>
        </p:nvSpPr>
        <p:spPr>
          <a:xfrm>
            <a:off x="339969" y="457200"/>
            <a:ext cx="18877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Old data – do not use</a:t>
            </a:r>
          </a:p>
        </p:txBody>
      </p:sp>
    </p:spTree>
    <p:extLst>
      <p:ext uri="{BB962C8B-B14F-4D97-AF65-F5344CB8AC3E}">
        <p14:creationId xmlns:p14="http://schemas.microsoft.com/office/powerpoint/2010/main" val="41775169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DC58D378-4520-853C-D939-E45791A8F7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2998" y="434340"/>
            <a:ext cx="7189602" cy="5301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ight Arrow 4">
            <a:extLst>
              <a:ext uri="{FF2B5EF4-FFF2-40B4-BE49-F238E27FC236}">
                <a16:creationId xmlns:a16="http://schemas.microsoft.com/office/drawing/2014/main" id="{38338425-8784-70A7-4FA2-1018D977C133}"/>
              </a:ext>
            </a:extLst>
          </p:cNvPr>
          <p:cNvSpPr/>
          <p:nvPr/>
        </p:nvSpPr>
        <p:spPr>
          <a:xfrm rot="10800000">
            <a:off x="2227711" y="4818164"/>
            <a:ext cx="828799" cy="27432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5FF3CE7-AEC2-DA2F-1973-CD6E6F30D022}"/>
              </a:ext>
            </a:extLst>
          </p:cNvPr>
          <p:cNvGrpSpPr/>
          <p:nvPr/>
        </p:nvGrpSpPr>
        <p:grpSpPr>
          <a:xfrm>
            <a:off x="8654040" y="4815482"/>
            <a:ext cx="2532269" cy="1245068"/>
            <a:chOff x="9018270" y="5063490"/>
            <a:chExt cx="2271574" cy="1245068"/>
          </a:xfrm>
        </p:grpSpPr>
        <p:sp>
          <p:nvSpPr>
            <p:cNvPr id="4" name="Right Arrow 3">
              <a:extLst>
                <a:ext uri="{FF2B5EF4-FFF2-40B4-BE49-F238E27FC236}">
                  <a16:creationId xmlns:a16="http://schemas.microsoft.com/office/drawing/2014/main" id="{2852CDD3-8741-0185-132C-FE4B889A2D99}"/>
                </a:ext>
              </a:extLst>
            </p:cNvPr>
            <p:cNvSpPr/>
            <p:nvPr/>
          </p:nvSpPr>
          <p:spPr>
            <a:xfrm>
              <a:off x="9018270" y="5063490"/>
              <a:ext cx="828799" cy="274320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188543F-549D-85B9-10B0-0F72FEECFE73}"/>
                </a:ext>
              </a:extLst>
            </p:cNvPr>
            <p:cNvSpPr txBox="1"/>
            <p:nvPr/>
          </p:nvSpPr>
          <p:spPr>
            <a:xfrm>
              <a:off x="9018270" y="5385228"/>
              <a:ext cx="227157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Convex growth facets </a:t>
              </a:r>
            </a:p>
            <a:p>
              <a:r>
                <a:rPr lang="en-US" dirty="0"/>
                <a:t>transition to </a:t>
              </a:r>
            </a:p>
            <a:p>
              <a:r>
                <a:rPr lang="en-US" dirty="0"/>
                <a:t>dendritic growth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8A3A2E4D-592A-3313-A210-D5C8DF646E32}"/>
              </a:ext>
            </a:extLst>
          </p:cNvPr>
          <p:cNvSpPr txBox="1"/>
          <p:nvPr/>
        </p:nvSpPr>
        <p:spPr>
          <a:xfrm>
            <a:off x="1234309" y="5137220"/>
            <a:ext cx="19139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Concave ablation facets transition to rounding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3FDA961-EC8F-9BE1-6E3A-C345F0BEE1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1815" y="2719641"/>
            <a:ext cx="1409229" cy="105589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297AF22-5D7B-A765-96EA-CFA809F2C64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2719641"/>
            <a:ext cx="1405890" cy="105589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F95AAE6-8BD0-69EB-81C2-44903BAC9A7C}"/>
              </a:ext>
            </a:extLst>
          </p:cNvPr>
          <p:cNvSpPr txBox="1"/>
          <p:nvPr/>
        </p:nvSpPr>
        <p:spPr>
          <a:xfrm>
            <a:off x="339969" y="457200"/>
            <a:ext cx="18877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Old data – do not use</a:t>
            </a:r>
          </a:p>
        </p:txBody>
      </p:sp>
    </p:spTree>
    <p:extLst>
      <p:ext uri="{BB962C8B-B14F-4D97-AF65-F5344CB8AC3E}">
        <p14:creationId xmlns:p14="http://schemas.microsoft.com/office/powerpoint/2010/main" val="31353397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Picture 76">
            <a:extLst>
              <a:ext uri="{FF2B5EF4-FFF2-40B4-BE49-F238E27FC236}">
                <a16:creationId xmlns:a16="http://schemas.microsoft.com/office/drawing/2014/main" id="{2CDACF6C-59D6-DCDF-741A-0D9CCDC020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370"/>
          <a:stretch/>
        </p:blipFill>
        <p:spPr>
          <a:xfrm>
            <a:off x="2924972" y="1836939"/>
            <a:ext cx="5854897" cy="434389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2200734-3E9E-B420-A154-110DC5602BA2}"/>
              </a:ext>
            </a:extLst>
          </p:cNvPr>
          <p:cNvSpPr txBox="1"/>
          <p:nvPr/>
        </p:nvSpPr>
        <p:spPr>
          <a:xfrm>
            <a:off x="339969" y="457200"/>
            <a:ext cx="18877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 this figure</a:t>
            </a: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C8B6D658-0130-8F51-7056-A6073ACCC747}"/>
              </a:ext>
            </a:extLst>
          </p:cNvPr>
          <p:cNvGrpSpPr/>
          <p:nvPr/>
        </p:nvGrpSpPr>
        <p:grpSpPr>
          <a:xfrm>
            <a:off x="3536950" y="474866"/>
            <a:ext cx="5107784" cy="4045763"/>
            <a:chOff x="3536950" y="474866"/>
            <a:chExt cx="5107784" cy="4045763"/>
          </a:xfrm>
        </p:grpSpPr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5D15D3B9-962A-ED5D-A920-1340E1EEECDA}"/>
                </a:ext>
              </a:extLst>
            </p:cNvPr>
            <p:cNvGrpSpPr/>
            <p:nvPr/>
          </p:nvGrpSpPr>
          <p:grpSpPr>
            <a:xfrm>
              <a:off x="3536950" y="474866"/>
              <a:ext cx="5107784" cy="4045763"/>
              <a:chOff x="3118496" y="56412"/>
              <a:chExt cx="5107784" cy="4045763"/>
            </a:xfrm>
          </p:grpSpPr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F12F218-E1FB-2460-3D35-CEABCEB34212}"/>
                  </a:ext>
                </a:extLst>
              </p:cNvPr>
              <p:cNvSpPr txBox="1"/>
              <p:nvPr/>
            </p:nvSpPr>
            <p:spPr>
              <a:xfrm>
                <a:off x="6383625" y="2173351"/>
                <a:ext cx="184265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Growth conditions</a:t>
                </a: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657E1DD-8A1B-AA88-426D-575831F45416}"/>
                  </a:ext>
                </a:extLst>
              </p:cNvPr>
              <p:cNvSpPr txBox="1"/>
              <p:nvPr/>
            </p:nvSpPr>
            <p:spPr>
              <a:xfrm>
                <a:off x="3304822" y="1658345"/>
                <a:ext cx="122140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Ablation conditions</a:t>
                </a:r>
              </a:p>
            </p:txBody>
          </p:sp>
          <p:cxnSp>
            <p:nvCxnSpPr>
              <p:cNvPr id="49" name="Straight Arrow Connector 48">
                <a:extLst>
                  <a:ext uri="{FF2B5EF4-FFF2-40B4-BE49-F238E27FC236}">
                    <a16:creationId xmlns:a16="http://schemas.microsoft.com/office/drawing/2014/main" id="{E283AD58-B84F-6493-7300-BF259D650B1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372975" y="1355900"/>
                <a:ext cx="313564" cy="2746275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F573529D-276A-AFB4-002E-6A828173CD4E}"/>
                  </a:ext>
                </a:extLst>
              </p:cNvPr>
              <p:cNvGrpSpPr/>
              <p:nvPr/>
            </p:nvGrpSpPr>
            <p:grpSpPr>
              <a:xfrm>
                <a:off x="3118496" y="56412"/>
                <a:ext cx="1576453" cy="1340041"/>
                <a:chOff x="1424120" y="1372471"/>
                <a:chExt cx="1576453" cy="1340041"/>
              </a:xfrm>
            </p:grpSpPr>
            <p:pic>
              <p:nvPicPr>
                <p:cNvPr id="55" name="Picture 54">
                  <a:extLst>
                    <a:ext uri="{FF2B5EF4-FFF2-40B4-BE49-F238E27FC236}">
                      <a16:creationId xmlns:a16="http://schemas.microsoft.com/office/drawing/2014/main" id="{279D4838-1923-BFE0-BC45-B73BF15DDD9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23888" t="9196" r="23001"/>
                <a:stretch/>
              </p:blipFill>
              <p:spPr>
                <a:xfrm>
                  <a:off x="1424120" y="1372471"/>
                  <a:ext cx="1576453" cy="1340041"/>
                </a:xfrm>
                <a:prstGeom prst="rect">
                  <a:avLst/>
                </a:prstGeom>
              </p:spPr>
            </p:pic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A1E1286A-BDA4-46CE-AD9E-CBBE1B84836F}"/>
                    </a:ext>
                  </a:extLst>
                </p:cNvPr>
                <p:cNvSpPr txBox="1"/>
                <p:nvPr/>
              </p:nvSpPr>
              <p:spPr>
                <a:xfrm>
                  <a:off x="1509287" y="1854970"/>
                  <a:ext cx="1391679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rgbClr val="FF0000"/>
                      </a:solidFill>
                    </a:rPr>
                    <a:t>Concave facets </a:t>
                  </a:r>
                </a:p>
              </p:txBody>
            </p:sp>
          </p:grpSp>
          <p:cxnSp>
            <p:nvCxnSpPr>
              <p:cNvPr id="59" name="Straight Arrow Connector 58">
                <a:extLst>
                  <a:ext uri="{FF2B5EF4-FFF2-40B4-BE49-F238E27FC236}">
                    <a16:creationId xmlns:a16="http://schemas.microsoft.com/office/drawing/2014/main" id="{2FBB7175-D72A-B26C-AB6E-D4879A621BD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84543" y="1272466"/>
                <a:ext cx="195719" cy="386690"/>
              </a:xfrm>
              <a:prstGeom prst="straightConnector1">
                <a:avLst/>
              </a:prstGeom>
              <a:ln w="254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32DD5C76-B819-C3FE-FED8-230AA3CAD24F}"/>
                </a:ext>
              </a:extLst>
            </p:cNvPr>
            <p:cNvSpPr txBox="1"/>
            <p:nvPr/>
          </p:nvSpPr>
          <p:spPr>
            <a:xfrm>
              <a:off x="5053756" y="3078546"/>
              <a:ext cx="133450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No growth or ablation</a:t>
              </a:r>
            </a:p>
          </p:txBody>
        </p:sp>
      </p:grpSp>
      <p:sp>
        <p:nvSpPr>
          <p:cNvPr id="69" name="Rectangle 68">
            <a:extLst>
              <a:ext uri="{FF2B5EF4-FFF2-40B4-BE49-F238E27FC236}">
                <a16:creationId xmlns:a16="http://schemas.microsoft.com/office/drawing/2014/main" id="{84392029-5B5C-BD21-886B-CB10794A44AD}"/>
              </a:ext>
            </a:extLst>
          </p:cNvPr>
          <p:cNvSpPr/>
          <p:nvPr/>
        </p:nvSpPr>
        <p:spPr>
          <a:xfrm>
            <a:off x="3673266" y="1891220"/>
            <a:ext cx="1174473" cy="3673719"/>
          </a:xfrm>
          <a:prstGeom prst="rect">
            <a:avLst/>
          </a:prstGeom>
          <a:solidFill>
            <a:srgbClr val="FF0000">
              <a:alpha val="29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10C92C51-2E98-1CC1-3889-C30F80C71BBC}"/>
              </a:ext>
            </a:extLst>
          </p:cNvPr>
          <p:cNvGrpSpPr/>
          <p:nvPr/>
        </p:nvGrpSpPr>
        <p:grpSpPr>
          <a:xfrm>
            <a:off x="6975475" y="455120"/>
            <a:ext cx="1546182" cy="1303073"/>
            <a:chOff x="6248913" y="398357"/>
            <a:chExt cx="1546182" cy="1303073"/>
          </a:xfrm>
        </p:grpSpPr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1616D10D-36B3-942D-1595-CAEFD5C045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3849" t="8824" r="22850"/>
            <a:stretch/>
          </p:blipFill>
          <p:spPr>
            <a:xfrm>
              <a:off x="6248913" y="398357"/>
              <a:ext cx="1546182" cy="1303073"/>
            </a:xfrm>
            <a:prstGeom prst="rect">
              <a:avLst/>
            </a:prstGeom>
          </p:spPr>
        </p:pic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E444EB37-F947-7308-A8FD-8F14A91EB47F}"/>
                </a:ext>
              </a:extLst>
            </p:cNvPr>
            <p:cNvSpPr txBox="1"/>
            <p:nvPr/>
          </p:nvSpPr>
          <p:spPr>
            <a:xfrm>
              <a:off x="6542328" y="575876"/>
              <a:ext cx="90990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70C0"/>
                  </a:solidFill>
                </a:rPr>
                <a:t>Convex facets </a:t>
              </a:r>
            </a:p>
          </p:txBody>
        </p:sp>
      </p:grpSp>
      <p:sp>
        <p:nvSpPr>
          <p:cNvPr id="76" name="Rectangle 75">
            <a:extLst>
              <a:ext uri="{FF2B5EF4-FFF2-40B4-BE49-F238E27FC236}">
                <a16:creationId xmlns:a16="http://schemas.microsoft.com/office/drawing/2014/main" id="{801CCFBE-9EB7-77E9-2676-1BF5B57E146A}"/>
              </a:ext>
            </a:extLst>
          </p:cNvPr>
          <p:cNvSpPr/>
          <p:nvPr/>
        </p:nvSpPr>
        <p:spPr>
          <a:xfrm>
            <a:off x="6627476" y="1891220"/>
            <a:ext cx="1983123" cy="3673719"/>
          </a:xfrm>
          <a:prstGeom prst="rect">
            <a:avLst/>
          </a:prstGeom>
          <a:solidFill>
            <a:schemeClr val="accent1">
              <a:alpha val="29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2821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EC11F563-09B3-A2BA-78F3-8E456A853322}"/>
              </a:ext>
            </a:extLst>
          </p:cNvPr>
          <p:cNvSpPr/>
          <p:nvPr/>
        </p:nvSpPr>
        <p:spPr>
          <a:xfrm>
            <a:off x="2753958" y="2538805"/>
            <a:ext cx="2463501" cy="2205317"/>
          </a:xfrm>
          <a:prstGeom prst="ellipse">
            <a:avLst/>
          </a:prstGeom>
          <a:blipFill>
            <a:blip r:embed="rId2"/>
            <a:tile tx="0" ty="0" sx="100000" sy="100000" flip="none" algn="tl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977A3F4-E43E-EF76-B406-82D6CBE2CFDA}"/>
              </a:ext>
            </a:extLst>
          </p:cNvPr>
          <p:cNvSpPr/>
          <p:nvPr/>
        </p:nvSpPr>
        <p:spPr>
          <a:xfrm>
            <a:off x="6096000" y="2538805"/>
            <a:ext cx="2463501" cy="2205317"/>
          </a:xfrm>
          <a:prstGeom prst="ellipse">
            <a:avLst/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3978E0-73E1-CFD7-C28A-1DCD8702D823}"/>
              </a:ext>
            </a:extLst>
          </p:cNvPr>
          <p:cNvSpPr txBox="1"/>
          <p:nvPr/>
        </p:nvSpPr>
        <p:spPr>
          <a:xfrm>
            <a:off x="4604273" y="3098202"/>
            <a:ext cx="24635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Need a real image here</a:t>
            </a:r>
          </a:p>
        </p:txBody>
      </p:sp>
    </p:spTree>
    <p:extLst>
      <p:ext uri="{BB962C8B-B14F-4D97-AF65-F5344CB8AC3E}">
        <p14:creationId xmlns:p14="http://schemas.microsoft.com/office/powerpoint/2010/main" val="25989416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11580</TotalTime>
  <Words>183</Words>
  <Application>Microsoft Macintosh PowerPoint</Application>
  <PresentationFormat>Widescreen</PresentationFormat>
  <Paragraphs>72</Paragraphs>
  <Slides>22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Steven</dc:creator>
  <cp:lastModifiedBy>Steven</cp:lastModifiedBy>
  <cp:revision>60</cp:revision>
  <dcterms:created xsi:type="dcterms:W3CDTF">2024-01-11T22:58:13Z</dcterms:created>
  <dcterms:modified xsi:type="dcterms:W3CDTF">2024-03-11T00:39:12Z</dcterms:modified>
</cp:coreProperties>
</file>